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78" r:id="rId3"/>
    <p:sldId id="276" r:id="rId4"/>
    <p:sldId id="259" r:id="rId5"/>
    <p:sldId id="258" r:id="rId6"/>
    <p:sldId id="277" r:id="rId7"/>
    <p:sldId id="260" r:id="rId8"/>
    <p:sldId id="275" r:id="rId9"/>
    <p:sldId id="262" r:id="rId10"/>
    <p:sldId id="263" r:id="rId11"/>
    <p:sldId id="264" r:id="rId12"/>
    <p:sldId id="279" r:id="rId13"/>
    <p:sldId id="265" r:id="rId14"/>
    <p:sldId id="266" r:id="rId15"/>
    <p:sldId id="268" r:id="rId16"/>
    <p:sldId id="270" r:id="rId17"/>
    <p:sldId id="280" r:id="rId18"/>
    <p:sldId id="281" r:id="rId19"/>
    <p:sldId id="274"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99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671" autoAdjust="0"/>
  </p:normalViewPr>
  <p:slideViewPr>
    <p:cSldViewPr>
      <p:cViewPr>
        <p:scale>
          <a:sx n="76" d="100"/>
          <a:sy n="76" d="100"/>
        </p:scale>
        <p:origin x="-33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7B3860C-FC87-46E9-AC52-50E99BD711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8E6FBD16-BF83-46DE-B4D7-66DE71B62A2E}"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6626A1D-2E9D-4BAC-A0D3-E752EAE253DE}" type="slidenum">
              <a:rPr lang="en-US" smtClean="0"/>
              <a:pPr/>
              <a:t>19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7CAE50-198C-46B5-ADDE-C8DBEAB299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8B5B3-CB16-4EC5-8929-8559709B35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17852-2852-4A9E-8666-FFD1D0CF15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9AD7A2-467D-42DF-9EC2-75CF4CD18D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392D0-438F-47F8-9BF6-4966E7B55E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7A75B-8E67-4F86-8121-E407C21A10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1091B2-89B0-4E8D-BA24-1C29E6A244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A2B370-5C60-41B9-9A73-C92CA4A87A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CF6A22-C388-40E6-8237-2825A93A1D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E67F63-AB26-423C-8F57-C852F8B83F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C42426-A012-4C2C-BECC-1F79D2E650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6B6BAA7-3850-4634-BA10-6588D9DF17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video" Target="file:///C:\Users\DienSeVen-PC\Videos\the%20thao%20cua%20toi.mp4"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7.gif"/><Relationship Id="rId7" Type="http://schemas.openxmlformats.org/officeDocument/2006/relationships/slide" Target="slide16.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slide" Target="slide17.xml"/><Relationship Id="rId10" Type="http://schemas.openxmlformats.org/officeDocument/2006/relationships/image" Target="../media/image19.gif"/><Relationship Id="rId4" Type="http://schemas.openxmlformats.org/officeDocument/2006/relationships/image" Target="../media/image16.gif"/><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DienSeVen-PC\Videos\hat.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22532" name="WordArt 4"/>
          <p:cNvSpPr>
            <a:spLocks noChangeArrowheads="1" noChangeShapeType="1" noTextEdit="1"/>
          </p:cNvSpPr>
          <p:nvPr/>
        </p:nvSpPr>
        <p:spPr bwMode="auto">
          <a:xfrm>
            <a:off x="2133600" y="2209800"/>
            <a:ext cx="6019800" cy="1143000"/>
          </a:xfrm>
          <a:prstGeom prst="rect">
            <a:avLst/>
          </a:prstGeom>
        </p:spPr>
        <p:txBody>
          <a:bodyPr wrap="none" fromWordArt="1">
            <a:prstTxWarp prst="textPlain">
              <a:avLst>
                <a:gd name="adj" fmla="val 50000"/>
              </a:avLst>
            </a:prstTxWarp>
          </a:bodyPr>
          <a:lstStyle/>
          <a:p>
            <a:pPr algn="ctr"/>
            <a:r>
              <a:rPr lang="vi-VN" sz="6000" b="1" kern="10" dirty="0">
                <a:ln w="19050">
                  <a:solidFill>
                    <a:srgbClr val="FFFF99"/>
                  </a:solidFill>
                  <a:round/>
                  <a:headEnd/>
                  <a:tailEnd/>
                </a:ln>
                <a:solidFill>
                  <a:srgbClr val="FF0000"/>
                </a:solidFill>
                <a:effectLst>
                  <a:outerShdw dist="35921" dir="2700000" algn="ctr" rotWithShape="0">
                    <a:srgbClr val="990000"/>
                  </a:outerShdw>
                </a:effectLst>
                <a:latin typeface="Times New Roman"/>
                <a:cs typeface="Times New Roman"/>
              </a:rPr>
              <a:t>Môn: Tập đọc</a:t>
            </a:r>
            <a:endParaRPr lang="en-US" sz="6000" b="1" kern="10" dirty="0">
              <a:ln w="19050">
                <a:solidFill>
                  <a:srgbClr val="FFFF99"/>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22533" name="WordArt 5"/>
          <p:cNvSpPr>
            <a:spLocks noChangeArrowheads="1" noChangeShapeType="1" noTextEdit="1"/>
          </p:cNvSpPr>
          <p:nvPr/>
        </p:nvSpPr>
        <p:spPr bwMode="auto">
          <a:xfrm>
            <a:off x="2286000" y="3810000"/>
            <a:ext cx="3886200" cy="752475"/>
          </a:xfrm>
          <a:prstGeom prst="rect">
            <a:avLst/>
          </a:prstGeom>
        </p:spPr>
        <p:txBody>
          <a:bodyPr wrap="none" fromWordArt="1">
            <a:prstTxWarp prst="textPlain">
              <a:avLst>
                <a:gd name="adj" fmla="val 50000"/>
              </a:avLst>
            </a:prstTxWarp>
          </a:bodyPr>
          <a:lstStyle/>
          <a:p>
            <a:pPr algn="ctr"/>
            <a:endParaRPr lang="en-US" sz="3600" b="1" kern="10">
              <a:ln w="9525">
                <a:solidFill>
                  <a:srgbClr val="FFFFFF"/>
                </a:solidFill>
                <a:round/>
                <a:headEnd/>
                <a:tailEnd/>
              </a:ln>
              <a:solidFill>
                <a:srgbClr val="000080"/>
              </a:solidFill>
              <a:latin typeface="Times New Roman"/>
              <a:cs typeface="Times New Roman"/>
            </a:endParaRPr>
          </a:p>
        </p:txBody>
      </p:sp>
      <p:sp>
        <p:nvSpPr>
          <p:cNvPr id="2053" name="TextBox 1"/>
          <p:cNvSpPr txBox="1">
            <a:spLocks noChangeArrowheads="1"/>
          </p:cNvSpPr>
          <p:nvPr/>
        </p:nvSpPr>
        <p:spPr bwMode="auto">
          <a:xfrm>
            <a:off x="3048000" y="5257800"/>
            <a:ext cx="5236305" cy="584775"/>
          </a:xfrm>
          <a:prstGeom prst="rect">
            <a:avLst/>
          </a:prstGeom>
          <a:noFill/>
          <a:ln w="9525">
            <a:noFill/>
            <a:miter lim="800000"/>
            <a:headEnd/>
            <a:tailEnd/>
          </a:ln>
        </p:spPr>
        <p:txBody>
          <a:bodyPr wrap="none">
            <a:spAutoFit/>
          </a:bodyPr>
          <a:lstStyle/>
          <a:p>
            <a:r>
              <a:rPr lang="en-US" sz="3200" b="1" dirty="0" err="1">
                <a:solidFill>
                  <a:srgbClr val="C00000"/>
                </a:solidFill>
                <a:latin typeface="Times New Roman" pitchFamily="18" charset="0"/>
                <a:cs typeface="Times New Roman" pitchFamily="18" charset="0"/>
              </a:rPr>
              <a:t>Giáo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viên</a:t>
            </a:r>
            <a:r>
              <a:rPr lang="en-US" sz="3200" b="1" dirty="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Nguyễn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Thị</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Oanh</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457200" y="228600"/>
            <a:ext cx="80772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iểu</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Ái</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Mộ</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2000"/>
                                        <p:tgtEl>
                                          <p:spTgt spid="22532"/>
                                        </p:tgtEl>
                                      </p:cBhvr>
                                    </p:animEffect>
                                  </p:childTnLst>
                                </p:cTn>
                              </p:par>
                            </p:childTnLst>
                          </p:cTn>
                        </p:par>
                        <p:par>
                          <p:cTn id="8" fill="hold" nodeType="afterGroup">
                            <p:stCondLst>
                              <p:cond delay="20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22533"/>
                                        </p:tgtEl>
                                        <p:attrNameLst>
                                          <p:attrName>style.visibility</p:attrName>
                                        </p:attrNameLst>
                                      </p:cBhvr>
                                      <p:to>
                                        <p:strVal val="visible"/>
                                      </p:to>
                                    </p:set>
                                    <p:animEffect transition="in" filter="wipe(left)">
                                      <p:cBhvr>
                                        <p:cTn id="11"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srcRect/>
          <a:stretch>
            <a:fillRect/>
          </a:stretch>
        </p:blipFill>
        <p:spPr bwMode="auto">
          <a:xfrm>
            <a:off x="-304800" y="0"/>
            <a:ext cx="9448800" cy="6858000"/>
          </a:xfrm>
          <a:prstGeom prst="rect">
            <a:avLst/>
          </a:prstGeom>
          <a:noFill/>
          <a:ln w="9525">
            <a:noFill/>
            <a:miter lim="800000"/>
            <a:headEnd/>
            <a:tailEnd/>
          </a:ln>
          <a:effectLst/>
        </p:spPr>
      </p:pic>
      <p:sp>
        <p:nvSpPr>
          <p:cNvPr id="11268" name="AutoShape 4">
            <a:hlinkClick r:id="rId3" action="ppaction://hlinksldjump"/>
          </p:cNvPr>
          <p:cNvSpPr>
            <a:spLocks noChangeArrowheads="1"/>
          </p:cNvSpPr>
          <p:nvPr/>
        </p:nvSpPr>
        <p:spPr bwMode="gray">
          <a:xfrm>
            <a:off x="300038" y="457200"/>
            <a:ext cx="25146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2800" b="1">
                <a:solidFill>
                  <a:srgbClr val="990000"/>
                </a:solidFill>
                <a:latin typeface="Times New Roman" pitchFamily="18" charset="0"/>
              </a:rPr>
              <a:t>Tìm hiểu bài:</a:t>
            </a:r>
          </a:p>
        </p:txBody>
      </p:sp>
      <p:sp>
        <p:nvSpPr>
          <p:cNvPr id="11269" name="AutoShape 5"/>
          <p:cNvSpPr>
            <a:spLocks noChangeArrowheads="1"/>
          </p:cNvSpPr>
          <p:nvPr/>
        </p:nvSpPr>
        <p:spPr bwMode="auto">
          <a:xfrm>
            <a:off x="76200" y="1447800"/>
            <a:ext cx="8610600" cy="1143000"/>
          </a:xfrm>
          <a:prstGeom prst="flowChartAlternateProcess">
            <a:avLst/>
          </a:prstGeom>
          <a:solidFill>
            <a:schemeClr val="bg1"/>
          </a:solidFill>
          <a:ln w="28575">
            <a:solidFill>
              <a:srgbClr val="990000"/>
            </a:solidFill>
            <a:miter lim="800000"/>
            <a:headEnd/>
            <a:tailEnd/>
          </a:ln>
          <a:effectLst/>
        </p:spPr>
        <p:txBody>
          <a:bodyPr wrap="none" anchor="ctr"/>
          <a:lstStyle/>
          <a:p>
            <a:r>
              <a:rPr lang="en-US" sz="3200" b="1" i="1">
                <a:solidFill>
                  <a:srgbClr val="000099"/>
                </a:solidFill>
                <a:latin typeface="Times New Roman" pitchFamily="18" charset="0"/>
              </a:rPr>
              <a:t>2) Vì sao tập thể dục là bổn phận của mỗi người</a:t>
            </a:r>
          </a:p>
          <a:p>
            <a:r>
              <a:rPr lang="en-US" sz="3200" b="1" i="1">
                <a:solidFill>
                  <a:srgbClr val="000099"/>
                </a:solidFill>
                <a:latin typeface="Times New Roman" pitchFamily="18" charset="0"/>
              </a:rPr>
              <a:t> yêu nước ?</a:t>
            </a:r>
          </a:p>
        </p:txBody>
      </p:sp>
      <p:sp>
        <p:nvSpPr>
          <p:cNvPr id="11270" name="AutoShape 6"/>
          <p:cNvSpPr>
            <a:spLocks noChangeArrowheads="1"/>
          </p:cNvSpPr>
          <p:nvPr/>
        </p:nvSpPr>
        <p:spPr bwMode="auto">
          <a:xfrm>
            <a:off x="300038" y="3124200"/>
            <a:ext cx="8610600" cy="1752600"/>
          </a:xfrm>
          <a:prstGeom prst="flowChartAlternateProcess">
            <a:avLst/>
          </a:prstGeom>
          <a:solidFill>
            <a:schemeClr val="bg1"/>
          </a:solidFill>
          <a:ln w="28575">
            <a:solidFill>
              <a:srgbClr val="000099"/>
            </a:solidFill>
            <a:miter lim="800000"/>
            <a:headEnd/>
            <a:tailEnd/>
          </a:ln>
          <a:effectLst/>
        </p:spPr>
        <p:txBody>
          <a:bodyPr wrap="none" anchor="ctr"/>
          <a:lstStyle/>
          <a:p>
            <a:pPr>
              <a:buFontTx/>
              <a:buChar char="-"/>
            </a:pPr>
            <a:r>
              <a:rPr lang="en-US" sz="3200" b="1" i="1">
                <a:solidFill>
                  <a:srgbClr val="990000"/>
                </a:solidFill>
                <a:latin typeface="Times New Roman" pitchFamily="18" charset="0"/>
              </a:rPr>
              <a:t>Vì mỗi một người dân yếu ớt  tức là cả nước yếu</a:t>
            </a:r>
          </a:p>
          <a:p>
            <a:r>
              <a:rPr lang="en-US" sz="3200" b="1" i="1">
                <a:solidFill>
                  <a:srgbClr val="990000"/>
                </a:solidFill>
                <a:latin typeface="Times New Roman" pitchFamily="18" charset="0"/>
              </a:rPr>
              <a:t> ớt, mỗi một người dân mạnh khỏe là cả nước </a:t>
            </a:r>
          </a:p>
          <a:p>
            <a:r>
              <a:rPr lang="en-US" sz="3200" b="1" i="1">
                <a:solidFill>
                  <a:srgbClr val="990000"/>
                </a:solidFill>
                <a:latin typeface="Times New Roman" pitchFamily="18" charset="0"/>
              </a:rPr>
              <a:t>mạnh khỏe.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269"/>
                                        </p:tgtEl>
                                        <p:attrNameLst>
                                          <p:attrName>style.visibility</p:attrName>
                                        </p:attrNameLst>
                                      </p:cBhvr>
                                      <p:to>
                                        <p:strVal val="visible"/>
                                      </p:to>
                                    </p:set>
                                    <p:anim calcmode="lin" valueType="num">
                                      <p:cBhvr additive="base">
                                        <p:cTn id="14" dur="1000" fill="hold"/>
                                        <p:tgtEl>
                                          <p:spTgt spid="11269"/>
                                        </p:tgtEl>
                                        <p:attrNameLst>
                                          <p:attrName>ppt_x</p:attrName>
                                        </p:attrNameLst>
                                      </p:cBhvr>
                                      <p:tavLst>
                                        <p:tav tm="0">
                                          <p:val>
                                            <p:strVal val="0-#ppt_w/2"/>
                                          </p:val>
                                        </p:tav>
                                        <p:tav tm="100000">
                                          <p:val>
                                            <p:strVal val="#ppt_x"/>
                                          </p:val>
                                        </p:tav>
                                      </p:tavLst>
                                    </p:anim>
                                    <p:anim calcmode="lin" valueType="num">
                                      <p:cBhvr additive="base">
                                        <p:cTn id="15" dur="10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270"/>
                                        </p:tgtEl>
                                        <p:attrNameLst>
                                          <p:attrName>style.visibility</p:attrName>
                                        </p:attrNameLst>
                                      </p:cBhvr>
                                      <p:to>
                                        <p:strVal val="visible"/>
                                      </p:to>
                                    </p:set>
                                    <p:anim calcmode="lin" valueType="num">
                                      <p:cBhvr additive="base">
                                        <p:cTn id="20" dur="1000" fill="hold"/>
                                        <p:tgtEl>
                                          <p:spTgt spid="11270"/>
                                        </p:tgtEl>
                                        <p:attrNameLst>
                                          <p:attrName>ppt_x</p:attrName>
                                        </p:attrNameLst>
                                      </p:cBhvr>
                                      <p:tavLst>
                                        <p:tav tm="0">
                                          <p:val>
                                            <p:strVal val="0-#ppt_w/2"/>
                                          </p:val>
                                        </p:tav>
                                        <p:tav tm="100000">
                                          <p:val>
                                            <p:strVal val="#ppt_x"/>
                                          </p:val>
                                        </p:tav>
                                      </p:tavLst>
                                    </p:anim>
                                    <p:anim calcmode="lin" valueType="num">
                                      <p:cBhvr additive="base">
                                        <p:cTn id="21" dur="1000" fill="hold"/>
                                        <p:tgtEl>
                                          <p:spTgt spid="11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2292" name="AutoShape 4">
            <a:hlinkClick r:id="rId3" action="ppaction://hlinksldjump"/>
          </p:cNvPr>
          <p:cNvSpPr>
            <a:spLocks noChangeArrowheads="1"/>
          </p:cNvSpPr>
          <p:nvPr/>
        </p:nvSpPr>
        <p:spPr bwMode="gray">
          <a:xfrm>
            <a:off x="69850" y="454025"/>
            <a:ext cx="25146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2800" b="1">
                <a:solidFill>
                  <a:srgbClr val="990000"/>
                </a:solidFill>
                <a:latin typeface="Times New Roman" pitchFamily="18" charset="0"/>
              </a:rPr>
              <a:t>Tìm hiểu bài:</a:t>
            </a:r>
          </a:p>
        </p:txBody>
      </p:sp>
      <p:sp>
        <p:nvSpPr>
          <p:cNvPr id="12293" name="AutoShape 5"/>
          <p:cNvSpPr>
            <a:spLocks noChangeArrowheads="1"/>
          </p:cNvSpPr>
          <p:nvPr/>
        </p:nvSpPr>
        <p:spPr bwMode="auto">
          <a:xfrm>
            <a:off x="69850" y="1371600"/>
            <a:ext cx="8610600" cy="1143000"/>
          </a:xfrm>
          <a:prstGeom prst="flowChartAlternateProcess">
            <a:avLst/>
          </a:prstGeom>
          <a:solidFill>
            <a:schemeClr val="bg1"/>
          </a:solidFill>
          <a:ln w="28575">
            <a:solidFill>
              <a:srgbClr val="990000"/>
            </a:solidFill>
            <a:miter lim="800000"/>
            <a:headEnd/>
            <a:tailEnd/>
          </a:ln>
          <a:effectLst/>
        </p:spPr>
        <p:txBody>
          <a:bodyPr wrap="none" anchor="ctr"/>
          <a:lstStyle/>
          <a:p>
            <a:r>
              <a:rPr lang="en-US" sz="3200" b="1" i="1">
                <a:solidFill>
                  <a:srgbClr val="000099"/>
                </a:solidFill>
                <a:latin typeface="Times New Roman" pitchFamily="18" charset="0"/>
              </a:rPr>
              <a:t> Em hiểu ra điều gì sau khi đọc “Lời kêu gọi </a:t>
            </a:r>
          </a:p>
          <a:p>
            <a:r>
              <a:rPr lang="en-US" sz="3200" b="1" i="1">
                <a:solidFill>
                  <a:srgbClr val="000099"/>
                </a:solidFill>
                <a:latin typeface="Times New Roman" pitchFamily="18" charset="0"/>
              </a:rPr>
              <a:t>toàn dân tập thể dục” của Bác Hồ ?</a:t>
            </a:r>
          </a:p>
        </p:txBody>
      </p:sp>
      <p:sp>
        <p:nvSpPr>
          <p:cNvPr id="3" name="Rounded Rectangle 2"/>
          <p:cNvSpPr/>
          <p:nvPr/>
        </p:nvSpPr>
        <p:spPr>
          <a:xfrm>
            <a:off x="0" y="2819400"/>
            <a:ext cx="9144000" cy="30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C00000"/>
                </a:solidFill>
                <a:latin typeface="Times New Roman" pitchFamily="18" charset="0"/>
                <a:cs typeface="Times New Roman" pitchFamily="18" charset="0"/>
              </a:rPr>
              <a:t>Bác Hồ là tấm gương về rèn luyện thân thể. Sức khỏe là vốn quý, muốn làm việc gì thành công cũng phải có sức khỏe. Mỗi người dân đều phải có bổn phận luyện tập, bồi bổ sức khỏe. Rèn luyện để có sức khỏe không phải là chuyện riêng của mỗi người mà là trách nhiệm của mỗi người đối với đất nước.</a:t>
            </a:r>
          </a:p>
        </p:txBody>
      </p:sp>
      <p:cxnSp>
        <p:nvCxnSpPr>
          <p:cNvPr id="6" name="Straight Connector 5"/>
          <p:cNvCxnSpPr/>
          <p:nvPr/>
        </p:nvCxnSpPr>
        <p:spPr>
          <a:xfrm>
            <a:off x="304800" y="4724400"/>
            <a:ext cx="946150"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animEffect transition="in" filter="fade">
                                      <p:cBhvr>
                                        <p:cTn id="9" dur="500"/>
                                        <p:tgtEl>
                                          <p:spTgt spid="122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additive="base">
                                        <p:cTn id="14" dur="1000" fill="hold"/>
                                        <p:tgtEl>
                                          <p:spTgt spid="12293"/>
                                        </p:tgtEl>
                                        <p:attrNameLst>
                                          <p:attrName>ppt_x</p:attrName>
                                        </p:attrNameLst>
                                      </p:cBhvr>
                                      <p:tavLst>
                                        <p:tav tm="0">
                                          <p:val>
                                            <p:strVal val="0-#ppt_w/2"/>
                                          </p:val>
                                        </p:tav>
                                        <p:tav tm="100000">
                                          <p:val>
                                            <p:strVal val="#ppt_x"/>
                                          </p:val>
                                        </p:tav>
                                      </p:tavLst>
                                    </p:anim>
                                    <p:anim calcmode="lin" valueType="num">
                                      <p:cBhvr additive="base">
                                        <p:cTn id="15" dur="10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srcRect/>
          <a:stretch>
            <a:fillRect/>
          </a:stretch>
        </p:blipFill>
        <p:spPr bwMode="auto">
          <a:xfrm>
            <a:off x="-152400" y="0"/>
            <a:ext cx="9296400" cy="6858000"/>
          </a:xfrm>
          <a:prstGeom prst="rect">
            <a:avLst/>
          </a:prstGeom>
          <a:noFill/>
          <a:ln w="9525">
            <a:noFill/>
            <a:miter lim="800000"/>
            <a:headEnd/>
            <a:tailEnd/>
          </a:ln>
          <a:effectLst/>
        </p:spPr>
      </p:pic>
      <p:sp>
        <p:nvSpPr>
          <p:cNvPr id="2" name="Rectangle 1"/>
          <p:cNvSpPr/>
          <p:nvPr/>
        </p:nvSpPr>
        <p:spPr>
          <a:xfrm>
            <a:off x="15875" y="1524000"/>
            <a:ext cx="9128125" cy="1077913"/>
          </a:xfrm>
          <a:prstGeom prst="rect">
            <a:avLst/>
          </a:prstGeom>
          <a:solidFill>
            <a:schemeClr val="accent3"/>
          </a:solidFill>
          <a:ln>
            <a:solidFill>
              <a:srgbClr val="FF0000"/>
            </a:solidFill>
          </a:ln>
        </p:spPr>
        <p:txBody>
          <a:bodyPr>
            <a:spAutoFit/>
          </a:bodyPr>
          <a:lstStyle/>
          <a:p>
            <a:r>
              <a:rPr lang="en-US">
                <a:latin typeface="Times New Roman" pitchFamily="18" charset="0"/>
                <a:cs typeface="Calibri" pitchFamily="34" charset="0"/>
              </a:rPr>
              <a:t> </a:t>
            </a:r>
            <a:r>
              <a:rPr lang="en-US" sz="3200" b="1">
                <a:solidFill>
                  <a:srgbClr val="C00000"/>
                </a:solidFill>
                <a:latin typeface="Times New Roman" pitchFamily="18" charset="0"/>
                <a:cs typeface="Calibri" pitchFamily="34" charset="0"/>
              </a:rPr>
              <a:t>Ngày nào cũng tập thể thao thì sẽ thấy trong người như thế nào?</a:t>
            </a:r>
            <a:endParaRPr lang="en-US" sz="3200" b="1">
              <a:solidFill>
                <a:srgbClr val="C00000"/>
              </a:solidFill>
            </a:endParaRPr>
          </a:p>
        </p:txBody>
      </p:sp>
      <p:sp>
        <p:nvSpPr>
          <p:cNvPr id="3" name="AutoShape 4">
            <a:hlinkClick r:id="rId3" action="ppaction://hlinksldjump"/>
          </p:cNvPr>
          <p:cNvSpPr>
            <a:spLocks noChangeArrowheads="1"/>
          </p:cNvSpPr>
          <p:nvPr/>
        </p:nvSpPr>
        <p:spPr bwMode="gray">
          <a:xfrm>
            <a:off x="69850" y="454025"/>
            <a:ext cx="25146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2800" b="1">
                <a:solidFill>
                  <a:srgbClr val="990000"/>
                </a:solidFill>
                <a:latin typeface="Times New Roman" pitchFamily="18" charset="0"/>
              </a:rPr>
              <a:t>Tìm hiểu bài:</a:t>
            </a:r>
          </a:p>
        </p:txBody>
      </p:sp>
      <p:sp>
        <p:nvSpPr>
          <p:cNvPr id="4" name="Horizontal Scroll 3"/>
          <p:cNvSpPr/>
          <p:nvPr/>
        </p:nvSpPr>
        <p:spPr>
          <a:xfrm>
            <a:off x="-152400" y="2781300"/>
            <a:ext cx="9296400" cy="2476500"/>
          </a:xfrm>
          <a:prstGeom prst="horizontalScrol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Bef>
                <a:spcPts val="0"/>
              </a:spcBef>
              <a:spcAft>
                <a:spcPts val="0"/>
              </a:spcAft>
              <a:defRPr/>
            </a:pPr>
            <a:r>
              <a:rPr lang="en-US">
                <a:latin typeface="Times New Roman"/>
                <a:ea typeface="Calibri"/>
                <a:cs typeface="Times New Roman"/>
              </a:rPr>
              <a:t>Ngày nào cũng tập thì khí huyết lưu thông, tinh thần đầy đủ, như vậy là sức khỏe.</a:t>
            </a:r>
            <a:endParaRPr lang="en-US" sz="1400">
              <a:latin typeface="Calibri"/>
              <a:ea typeface="Calibri"/>
              <a:cs typeface="Times New Roman"/>
            </a:endParaRPr>
          </a:p>
        </p:txBody>
      </p:sp>
      <p:sp>
        <p:nvSpPr>
          <p:cNvPr id="5" name="Rectangle 4"/>
          <p:cNvSpPr>
            <a:spLocks noChangeArrowheads="1"/>
          </p:cNvSpPr>
          <p:nvPr/>
        </p:nvSpPr>
        <p:spPr bwMode="auto">
          <a:xfrm>
            <a:off x="381000" y="3406775"/>
            <a:ext cx="8534400" cy="1225550"/>
          </a:xfrm>
          <a:prstGeom prst="rect">
            <a:avLst/>
          </a:prstGeom>
          <a:noFill/>
          <a:ln w="9525">
            <a:noFill/>
            <a:miter lim="800000"/>
            <a:headEnd/>
            <a:tailEnd/>
          </a:ln>
        </p:spPr>
        <p:txBody>
          <a:bodyPr>
            <a:spAutoFit/>
          </a:bodyPr>
          <a:lstStyle/>
          <a:p>
            <a:pPr>
              <a:lnSpc>
                <a:spcPct val="115000"/>
              </a:lnSpc>
            </a:pPr>
            <a:r>
              <a:rPr lang="en-US" sz="3200" b="1">
                <a:solidFill>
                  <a:srgbClr val="C00000"/>
                </a:solidFill>
                <a:latin typeface="Times New Roman" pitchFamily="18" charset="0"/>
                <a:ea typeface="Calibri" pitchFamily="34" charset="0"/>
                <a:cs typeface="Times New Roman" pitchFamily="18" charset="0"/>
              </a:rPr>
              <a:t>Ngày nào cũng tập thì khí huyết lưu thông, tinh thần đầy đủ, như vậy là sức khỏe.</a:t>
            </a:r>
            <a:endParaRPr lang="en-US" sz="3200" b="1">
              <a:solidFill>
                <a:srgbClr val="C00000"/>
              </a:solidFill>
              <a:latin typeface="Calibri" pitchFamily="34" charset="0"/>
              <a:ea typeface="Calibri" pitchFamily="34" charset="0"/>
              <a:cs typeface="Times New Roman" pitchFamily="18" charset="0"/>
            </a:endParaRPr>
          </a:p>
        </p:txBody>
      </p:sp>
      <p:cxnSp>
        <p:nvCxnSpPr>
          <p:cNvPr id="7" name="Straight Connector 6"/>
          <p:cNvCxnSpPr/>
          <p:nvPr/>
        </p:nvCxnSpPr>
        <p:spPr>
          <a:xfrm flipV="1">
            <a:off x="4495800" y="3992563"/>
            <a:ext cx="13716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6248400" y="3992563"/>
            <a:ext cx="1524000" cy="26987"/>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srcRect/>
          <a:stretch>
            <a:fillRect/>
          </a:stretch>
        </p:blipFill>
        <p:spPr bwMode="auto">
          <a:xfrm>
            <a:off x="19050" y="0"/>
            <a:ext cx="9124950" cy="6858000"/>
          </a:xfrm>
          <a:prstGeom prst="rect">
            <a:avLst/>
          </a:prstGeom>
          <a:noFill/>
          <a:ln w="9525">
            <a:noFill/>
            <a:miter lim="800000"/>
            <a:headEnd/>
            <a:tailEnd/>
          </a:ln>
          <a:effectLst/>
        </p:spPr>
      </p:pic>
      <p:sp>
        <p:nvSpPr>
          <p:cNvPr id="13316" name="AutoShape 4">
            <a:hlinkClick r:id="rId3" action="ppaction://hlinksldjump"/>
          </p:cNvPr>
          <p:cNvSpPr>
            <a:spLocks noChangeArrowheads="1"/>
          </p:cNvSpPr>
          <p:nvPr/>
        </p:nvSpPr>
        <p:spPr bwMode="gray">
          <a:xfrm>
            <a:off x="19050" y="457200"/>
            <a:ext cx="25146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2800" b="1">
                <a:solidFill>
                  <a:srgbClr val="990000"/>
                </a:solidFill>
                <a:latin typeface="Times New Roman" pitchFamily="18" charset="0"/>
              </a:rPr>
              <a:t>Tìm hiểu bài:</a:t>
            </a:r>
          </a:p>
        </p:txBody>
      </p:sp>
      <p:sp>
        <p:nvSpPr>
          <p:cNvPr id="13317" name="AutoShape 5"/>
          <p:cNvSpPr>
            <a:spLocks noChangeArrowheads="1"/>
          </p:cNvSpPr>
          <p:nvPr/>
        </p:nvSpPr>
        <p:spPr bwMode="auto">
          <a:xfrm>
            <a:off x="104775" y="1446213"/>
            <a:ext cx="8610600" cy="1143000"/>
          </a:xfrm>
          <a:prstGeom prst="flowChartAlternateProcess">
            <a:avLst/>
          </a:prstGeom>
          <a:solidFill>
            <a:schemeClr val="bg1"/>
          </a:solidFill>
          <a:ln w="28575">
            <a:solidFill>
              <a:srgbClr val="990000"/>
            </a:solidFill>
            <a:miter lim="800000"/>
            <a:headEnd/>
            <a:tailEnd/>
          </a:ln>
          <a:effectLst/>
        </p:spPr>
        <p:txBody>
          <a:bodyPr wrap="none" anchor="ctr"/>
          <a:lstStyle/>
          <a:p>
            <a:r>
              <a:rPr lang="en-US" sz="3200" b="1" i="1">
                <a:solidFill>
                  <a:srgbClr val="000099"/>
                </a:solidFill>
                <a:latin typeface="Times New Roman" pitchFamily="18" charset="0"/>
              </a:rPr>
              <a:t>3) Em sẽ làm gì sau khi đọc “Lời kêu gọi toàn </a:t>
            </a:r>
          </a:p>
          <a:p>
            <a:r>
              <a:rPr lang="en-US" sz="3200" b="1" i="1">
                <a:solidFill>
                  <a:srgbClr val="000099"/>
                </a:solidFill>
                <a:latin typeface="Times New Roman" pitchFamily="18" charset="0"/>
              </a:rPr>
              <a:t>dân tập thể dục” của Bác Hồ?</a:t>
            </a:r>
          </a:p>
        </p:txBody>
      </p:sp>
      <p:sp>
        <p:nvSpPr>
          <p:cNvPr id="13318" name="AutoShape 6"/>
          <p:cNvSpPr>
            <a:spLocks noChangeArrowheads="1"/>
          </p:cNvSpPr>
          <p:nvPr/>
        </p:nvSpPr>
        <p:spPr bwMode="auto">
          <a:xfrm>
            <a:off x="266700" y="3124200"/>
            <a:ext cx="8610600" cy="609600"/>
          </a:xfrm>
          <a:prstGeom prst="flowChartAlternateProcess">
            <a:avLst/>
          </a:prstGeom>
          <a:solidFill>
            <a:schemeClr val="bg1"/>
          </a:solidFill>
          <a:ln w="28575">
            <a:solidFill>
              <a:srgbClr val="000099"/>
            </a:solidFill>
            <a:miter lim="800000"/>
            <a:headEnd/>
            <a:tailEnd/>
          </a:ln>
          <a:effectLst/>
        </p:spPr>
        <p:txBody>
          <a:bodyPr wrap="none" anchor="ctr"/>
          <a:lstStyle/>
          <a:p>
            <a:r>
              <a:rPr lang="en-US" sz="3200" b="1" i="1">
                <a:solidFill>
                  <a:srgbClr val="990000"/>
                </a:solidFill>
                <a:latin typeface="Times New Roman" pitchFamily="18" charset="0"/>
              </a:rPr>
              <a:t> Em sẽ siêng năng luyện tập thể dục thể thao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3317"/>
                                        </p:tgtEl>
                                        <p:attrNameLst>
                                          <p:attrName>style.visibility</p:attrName>
                                        </p:attrNameLst>
                                      </p:cBhvr>
                                      <p:to>
                                        <p:strVal val="visible"/>
                                      </p:to>
                                    </p:set>
                                    <p:anim calcmode="lin" valueType="num">
                                      <p:cBhvr additive="base">
                                        <p:cTn id="14" dur="1000" fill="hold"/>
                                        <p:tgtEl>
                                          <p:spTgt spid="13317"/>
                                        </p:tgtEl>
                                        <p:attrNameLst>
                                          <p:attrName>ppt_x</p:attrName>
                                        </p:attrNameLst>
                                      </p:cBhvr>
                                      <p:tavLst>
                                        <p:tav tm="0">
                                          <p:val>
                                            <p:strVal val="0-#ppt_w/2"/>
                                          </p:val>
                                        </p:tav>
                                        <p:tav tm="100000">
                                          <p:val>
                                            <p:strVal val="#ppt_x"/>
                                          </p:val>
                                        </p:tav>
                                      </p:tavLst>
                                    </p:anim>
                                    <p:anim calcmode="lin" valueType="num">
                                      <p:cBhvr additive="base">
                                        <p:cTn id="15" dur="10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318"/>
                                        </p:tgtEl>
                                        <p:attrNameLst>
                                          <p:attrName>style.visibility</p:attrName>
                                        </p:attrNameLst>
                                      </p:cBhvr>
                                      <p:to>
                                        <p:strVal val="visible"/>
                                      </p:to>
                                    </p:set>
                                    <p:anim calcmode="lin" valueType="num">
                                      <p:cBhvr additive="base">
                                        <p:cTn id="20" dur="1000" fill="hold"/>
                                        <p:tgtEl>
                                          <p:spTgt spid="13318"/>
                                        </p:tgtEl>
                                        <p:attrNameLst>
                                          <p:attrName>ppt_x</p:attrName>
                                        </p:attrNameLst>
                                      </p:cBhvr>
                                      <p:tavLst>
                                        <p:tav tm="0">
                                          <p:val>
                                            <p:strVal val="0-#ppt_w/2"/>
                                          </p:val>
                                        </p:tav>
                                        <p:tav tm="100000">
                                          <p:val>
                                            <p:strVal val="#ppt_x"/>
                                          </p:val>
                                        </p:tav>
                                      </p:tavLst>
                                    </p:anim>
                                    <p:anim calcmode="lin" valueType="num">
                                      <p:cBhvr additive="base">
                                        <p:cTn id="21" dur="1000" fill="hold"/>
                                        <p:tgtEl>
                                          <p:spTgt spid="13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AutoShape 8">
            <a:hlinkClick r:id="rId3" action="ppaction://hlinksldjump"/>
          </p:cNvPr>
          <p:cNvSpPr>
            <a:spLocks noChangeArrowheads="1"/>
          </p:cNvSpPr>
          <p:nvPr/>
        </p:nvSpPr>
        <p:spPr bwMode="gray">
          <a:xfrm>
            <a:off x="762000" y="152400"/>
            <a:ext cx="73914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2800" b="1">
                <a:solidFill>
                  <a:srgbClr val="990000"/>
                </a:solidFill>
                <a:latin typeface="Times New Roman" pitchFamily="18" charset="0"/>
              </a:rPr>
              <a:t>Video về các môn thể thao.</a:t>
            </a:r>
          </a:p>
        </p:txBody>
      </p:sp>
      <p:pic>
        <p:nvPicPr>
          <p:cNvPr id="2" name="the thao cua toi.mp4">
            <a:hlinkClick r:id="" action="ppaction://media"/>
          </p:cNvPr>
          <p:cNvPicPr>
            <a:picLocks noRot="1" noChangeAspect="1"/>
          </p:cNvPicPr>
          <p:nvPr>
            <a:videoFile r:link="rId1"/>
          </p:nvPr>
        </p:nvPicPr>
        <p:blipFill>
          <a:blip r:embed="rId4"/>
          <a:srcRect/>
          <a:stretch>
            <a:fillRect/>
          </a:stretch>
        </p:blipFill>
        <p:spPr bwMode="auto">
          <a:xfrm>
            <a:off x="0" y="1066800"/>
            <a:ext cx="9144000" cy="56388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500" fill="hold"/>
                                        <p:tgtEl>
                                          <p:spTgt spid="14344"/>
                                        </p:tgtEl>
                                        <p:attrNameLst>
                                          <p:attrName>ppt_w</p:attrName>
                                        </p:attrNameLst>
                                      </p:cBhvr>
                                      <p:tavLst>
                                        <p:tav tm="0">
                                          <p:val>
                                            <p:fltVal val="0"/>
                                          </p:val>
                                        </p:tav>
                                        <p:tav tm="100000">
                                          <p:val>
                                            <p:strVal val="#ppt_w"/>
                                          </p:val>
                                        </p:tav>
                                      </p:tavLst>
                                    </p:anim>
                                    <p:anim calcmode="lin" valueType="num">
                                      <p:cBhvr>
                                        <p:cTn id="8" dur="500" fill="hold"/>
                                        <p:tgtEl>
                                          <p:spTgt spid="14344"/>
                                        </p:tgtEl>
                                        <p:attrNameLst>
                                          <p:attrName>ppt_h</p:attrName>
                                        </p:attrNameLst>
                                      </p:cBhvr>
                                      <p:tavLst>
                                        <p:tav tm="0">
                                          <p:val>
                                            <p:fltVal val="0"/>
                                          </p:val>
                                        </p:tav>
                                        <p:tav tm="100000">
                                          <p:val>
                                            <p:strVal val="#ppt_h"/>
                                          </p:val>
                                        </p:tav>
                                      </p:tavLst>
                                    </p:anim>
                                    <p:animEffect transition="in" filter="fade">
                                      <p:cBhvr>
                                        <p:cTn id="9"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fill="hold" display="0">
                  <p:stCondLst>
                    <p:cond delay="indefinite"/>
                  </p:stCondLst>
                </p:cTn>
                <p:tgtEl>
                  <p:spTgt spid="2"/>
                </p:tgtEl>
              </p:cMediaNode>
            </p:video>
          </p:childTnLst>
        </p:cTn>
      </p:par>
    </p:tnLst>
    <p:bldLst>
      <p:bldP spid="143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3"/>
          <p:cNvSpPr>
            <a:spLocks noChangeArrowheads="1" noChangeShapeType="1" noTextEdit="1"/>
          </p:cNvSpPr>
          <p:nvPr/>
        </p:nvSpPr>
        <p:spPr bwMode="auto">
          <a:xfrm>
            <a:off x="1905000" y="1095375"/>
            <a:ext cx="5276850" cy="847725"/>
          </a:xfrm>
          <a:prstGeom prst="rect">
            <a:avLst/>
          </a:prstGeom>
        </p:spPr>
        <p:txBody>
          <a:bodyPr wrap="none" fromWordArt="1">
            <a:prstTxWarp prst="textWave1">
              <a:avLst>
                <a:gd name="adj1" fmla="val 13005"/>
                <a:gd name="adj2" fmla="val 0"/>
              </a:avLst>
            </a:prstTxWarp>
          </a:bodyPr>
          <a:lstStyle/>
          <a:p>
            <a:pPr algn="ctr"/>
            <a:r>
              <a:rPr lang="vi-VN" sz="6000" b="1" i="1" kern="10">
                <a:ln w="9525">
                  <a:solidFill>
                    <a:srgbClr val="FFFF00"/>
                  </a:solidFill>
                  <a:round/>
                  <a:headEnd/>
                  <a:tailEnd/>
                </a:ln>
                <a:solidFill>
                  <a:srgbClr val="FF0000"/>
                </a:solidFill>
                <a:latin typeface="Times New Roman"/>
                <a:cs typeface="Times New Roman"/>
              </a:rPr>
              <a:t>Thi đọc lại</a:t>
            </a:r>
            <a:endParaRPr lang="en-US" sz="6000" b="1" i="1" kern="10">
              <a:ln w="9525">
                <a:solidFill>
                  <a:srgbClr val="FFFF00"/>
                </a:solidFill>
                <a:round/>
                <a:headEnd/>
                <a:tailEnd/>
              </a:ln>
              <a:solidFill>
                <a:srgbClr val="FF0000"/>
              </a:solidFill>
              <a:latin typeface="Times New Roman"/>
              <a:cs typeface="Times New Roman"/>
            </a:endParaRPr>
          </a:p>
        </p:txBody>
      </p:sp>
      <p:sp>
        <p:nvSpPr>
          <p:cNvPr id="16394" name="WordArt 10"/>
          <p:cNvSpPr>
            <a:spLocks noChangeArrowheads="1" noChangeShapeType="1" noTextEdit="1"/>
          </p:cNvSpPr>
          <p:nvPr/>
        </p:nvSpPr>
        <p:spPr bwMode="auto">
          <a:xfrm>
            <a:off x="1905000" y="2667000"/>
            <a:ext cx="5276850" cy="847725"/>
          </a:xfrm>
          <a:prstGeom prst="rect">
            <a:avLst/>
          </a:prstGeom>
        </p:spPr>
        <p:txBody>
          <a:bodyPr wrap="none" fromWordArt="1">
            <a:prstTxWarp prst="textWave1">
              <a:avLst>
                <a:gd name="adj1" fmla="val 13005"/>
                <a:gd name="adj2" fmla="val 0"/>
              </a:avLst>
            </a:prstTxWarp>
          </a:bodyPr>
          <a:lstStyle/>
          <a:p>
            <a:pPr algn="ctr"/>
            <a:r>
              <a:rPr lang="vi-VN" sz="6000" b="1" i="1" kern="10">
                <a:ln w="9525">
                  <a:solidFill>
                    <a:srgbClr val="FF0000"/>
                  </a:solidFill>
                  <a:round/>
                  <a:headEnd/>
                  <a:tailEnd/>
                </a:ln>
                <a:solidFill>
                  <a:srgbClr val="000099"/>
                </a:solidFill>
                <a:latin typeface="Times New Roman"/>
                <a:cs typeface="Times New Roman"/>
              </a:rPr>
              <a:t>Chọn phần thưởng</a:t>
            </a:r>
            <a:endParaRPr lang="en-US" sz="6000" b="1" i="1" kern="10">
              <a:ln w="9525">
                <a:solidFill>
                  <a:srgbClr val="FF0000"/>
                </a:solidFill>
                <a:round/>
                <a:headEnd/>
                <a:tailEnd/>
              </a:ln>
              <a:solidFill>
                <a:srgbClr val="000099"/>
              </a:solidFill>
              <a:latin typeface="Times New Roman"/>
              <a:cs typeface="Times New Roman"/>
            </a:endParaRPr>
          </a:p>
        </p:txBody>
      </p:sp>
      <p:pic>
        <p:nvPicPr>
          <p:cNvPr id="16388" name="Picture 14" descr="Star-05-june">
            <a:hlinkClick r:id="rId2" action="ppaction://hlinksldjump"/>
          </p:cNvPr>
          <p:cNvPicPr>
            <a:picLocks noChangeAspect="1" noChangeArrowheads="1" noCrop="1"/>
          </p:cNvPicPr>
          <p:nvPr/>
        </p:nvPicPr>
        <p:blipFill>
          <a:blip r:embed="rId3"/>
          <a:srcRect/>
          <a:stretch>
            <a:fillRect/>
          </a:stretch>
        </p:blipFill>
        <p:spPr bwMode="auto">
          <a:xfrm>
            <a:off x="8148638" y="762000"/>
            <a:ext cx="952500" cy="952500"/>
          </a:xfrm>
          <a:prstGeom prst="rect">
            <a:avLst/>
          </a:prstGeom>
          <a:noFill/>
          <a:ln w="9525">
            <a:noFill/>
            <a:miter lim="800000"/>
            <a:headEnd/>
            <a:tailEnd/>
          </a:ln>
        </p:spPr>
      </p:pic>
      <p:pic>
        <p:nvPicPr>
          <p:cNvPr id="16389" name="Picture 22" descr="avatar_other_0045"/>
          <p:cNvPicPr>
            <a:picLocks noChangeAspect="1" noChangeArrowheads="1" noCrop="1"/>
          </p:cNvPicPr>
          <p:nvPr/>
        </p:nvPicPr>
        <p:blipFill>
          <a:blip r:embed="rId4"/>
          <a:srcRect/>
          <a:stretch>
            <a:fillRect/>
          </a:stretch>
        </p:blipFill>
        <p:spPr bwMode="auto">
          <a:xfrm>
            <a:off x="0" y="490538"/>
            <a:ext cx="1714500" cy="2057400"/>
          </a:xfrm>
          <a:prstGeom prst="rect">
            <a:avLst/>
          </a:prstGeom>
          <a:noFill/>
          <a:ln w="9525">
            <a:noFill/>
            <a:miter lim="800000"/>
            <a:headEnd/>
            <a:tailEnd/>
          </a:ln>
        </p:spPr>
      </p:pic>
      <p:pic>
        <p:nvPicPr>
          <p:cNvPr id="16408" name="Picture 24" descr="671691">
            <a:hlinkClick r:id="rId5" action="ppaction://hlinksldjump"/>
          </p:cNvPr>
          <p:cNvPicPr>
            <a:picLocks noChangeAspect="1" noChangeArrowheads="1" noCrop="1"/>
          </p:cNvPicPr>
          <p:nvPr/>
        </p:nvPicPr>
        <p:blipFill>
          <a:blip r:embed="rId6"/>
          <a:srcRect/>
          <a:stretch>
            <a:fillRect/>
          </a:stretch>
        </p:blipFill>
        <p:spPr bwMode="auto">
          <a:xfrm>
            <a:off x="685800" y="3810000"/>
            <a:ext cx="1905000" cy="2286000"/>
          </a:xfrm>
          <a:prstGeom prst="rect">
            <a:avLst/>
          </a:prstGeom>
          <a:noFill/>
          <a:ln w="9525">
            <a:noFill/>
            <a:miter lim="800000"/>
            <a:headEnd/>
            <a:tailEnd/>
          </a:ln>
        </p:spPr>
      </p:pic>
      <p:pic>
        <p:nvPicPr>
          <p:cNvPr id="16413" name="Picture 34" descr="2.gif">
            <a:hlinkClick r:id="rId7" action="ppaction://hlinksldjump"/>
          </p:cNvPr>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3200400" y="3886200"/>
            <a:ext cx="2438400" cy="2095500"/>
          </a:xfrm>
          <a:prstGeom prst="rect">
            <a:avLst/>
          </a:prstGeom>
          <a:noFill/>
          <a:ln w="9525">
            <a:noFill/>
            <a:miter lim="800000"/>
            <a:headEnd/>
            <a:tailEnd/>
          </a:ln>
        </p:spPr>
      </p:pic>
      <p:pic>
        <p:nvPicPr>
          <p:cNvPr id="16424" name="Picture 20" descr="anhdong (50)">
            <a:hlinkClick r:id="rId9" action="ppaction://hlinksldjump"/>
          </p:cNvPr>
          <p:cNvPicPr>
            <a:picLocks noChangeAspect="1" noChangeArrowheads="1" noCrop="1"/>
          </p:cNvPicPr>
          <p:nvPr/>
        </p:nvPicPr>
        <p:blipFill>
          <a:blip r:embed="rId10"/>
          <a:srcRect/>
          <a:stretch>
            <a:fillRect/>
          </a:stretch>
        </p:blipFill>
        <p:spPr bwMode="auto">
          <a:xfrm>
            <a:off x="6324600" y="3810000"/>
            <a:ext cx="2286000" cy="2286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16387"/>
                                        </p:tgtEl>
                                        <p:attrNameLst>
                                          <p:attrName>style.color</p:attrName>
                                        </p:attrNameLst>
                                      </p:cBhvr>
                                      <p:by>
                                        <p:hsl h="-7200000" s="0" l="0"/>
                                      </p:by>
                                    </p:animClr>
                                    <p:animClr clrSpc="hsl" dir="cw">
                                      <p:cBhvr>
                                        <p:cTn id="11" dur="500" fill="hold"/>
                                        <p:tgtEl>
                                          <p:spTgt spid="16387"/>
                                        </p:tgtEl>
                                        <p:attrNameLst>
                                          <p:attrName>fillcolor</p:attrName>
                                        </p:attrNameLst>
                                      </p:cBhvr>
                                      <p:by>
                                        <p:hsl h="-7200000" s="0" l="0"/>
                                      </p:by>
                                    </p:animClr>
                                    <p:animClr clrSpc="hsl" dir="cw">
                                      <p:cBhvr>
                                        <p:cTn id="12" dur="500" fill="hold"/>
                                        <p:tgtEl>
                                          <p:spTgt spid="16387"/>
                                        </p:tgtEl>
                                        <p:attrNameLst>
                                          <p:attrName>stroke.color</p:attrName>
                                        </p:attrNameLst>
                                      </p:cBhvr>
                                      <p:by>
                                        <p:hsl h="-7200000" s="0" l="0"/>
                                      </p:by>
                                    </p:animClr>
                                    <p:set>
                                      <p:cBhvr>
                                        <p:cTn id="13" dur="500" fill="hold"/>
                                        <p:tgtEl>
                                          <p:spTgt spid="16387"/>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6394"/>
                                        </p:tgtEl>
                                        <p:attrNameLst>
                                          <p:attrName>style.visibility</p:attrName>
                                        </p:attrNameLst>
                                      </p:cBhvr>
                                      <p:to>
                                        <p:strVal val="visible"/>
                                      </p:to>
                                    </p:set>
                                    <p:anim to="" calcmode="lin" valueType="num">
                                      <p:cBhvr>
                                        <p:cTn id="18" dur="1" fill="hold"/>
                                        <p:tgtEl>
                                          <p:spTgt spid="16394"/>
                                        </p:tgtEl>
                                        <p:attrNameLst>
                                          <p:attrName/>
                                        </p:attrNameLst>
                                      </p:cBhvr>
                                    </p:anim>
                                  </p:childTnLst>
                                </p:cTn>
                              </p:par>
                            </p:childTnLst>
                          </p:cTn>
                        </p:par>
                        <p:par>
                          <p:cTn id="19" fill="hold" nodeType="afterGroup">
                            <p:stCondLst>
                              <p:cond delay="0"/>
                            </p:stCondLst>
                            <p:childTnLst>
                              <p:par>
                                <p:cTn id="20" presetID="22" presetClass="emph" presetSubtype="0" repeatCount="10000" fill="hold" grpId="1" nodeType="afterEffect">
                                  <p:stCondLst>
                                    <p:cond delay="0"/>
                                  </p:stCondLst>
                                  <p:childTnLst>
                                    <p:animClr clrSpc="hsl" dir="cw">
                                      <p:cBhvr override="childStyle">
                                        <p:cTn id="21" dur="500" fill="hold"/>
                                        <p:tgtEl>
                                          <p:spTgt spid="16394"/>
                                        </p:tgtEl>
                                        <p:attrNameLst>
                                          <p:attrName>style.color</p:attrName>
                                        </p:attrNameLst>
                                      </p:cBhvr>
                                      <p:by>
                                        <p:hsl h="-7200000" s="0" l="0"/>
                                      </p:by>
                                    </p:animClr>
                                    <p:animClr clrSpc="hsl" dir="cw">
                                      <p:cBhvr>
                                        <p:cTn id="22" dur="500" fill="hold"/>
                                        <p:tgtEl>
                                          <p:spTgt spid="16394"/>
                                        </p:tgtEl>
                                        <p:attrNameLst>
                                          <p:attrName>fillcolor</p:attrName>
                                        </p:attrNameLst>
                                      </p:cBhvr>
                                      <p:by>
                                        <p:hsl h="-7200000" s="0" l="0"/>
                                      </p:by>
                                    </p:animClr>
                                    <p:animClr clrSpc="hsl" dir="cw">
                                      <p:cBhvr>
                                        <p:cTn id="23" dur="500" fill="hold"/>
                                        <p:tgtEl>
                                          <p:spTgt spid="16394"/>
                                        </p:tgtEl>
                                        <p:attrNameLst>
                                          <p:attrName>stroke.color</p:attrName>
                                        </p:attrNameLst>
                                      </p:cBhvr>
                                      <p:by>
                                        <p:hsl h="-7200000" s="0" l="0"/>
                                      </p:by>
                                    </p:animClr>
                                    <p:set>
                                      <p:cBhvr>
                                        <p:cTn id="24" dur="500" fill="hold"/>
                                        <p:tgtEl>
                                          <p:spTgt spid="16394"/>
                                        </p:tgtEl>
                                        <p:attrNameLst>
                                          <p:attrName>fill.type</p:attrName>
                                        </p:attrNameLst>
                                      </p:cBhvr>
                                      <p:to>
                                        <p:strVal val="solid"/>
                                      </p:to>
                                    </p:set>
                                  </p:childTnLst>
                                </p:cTn>
                              </p:par>
                            </p:childTnLst>
                          </p:cTn>
                        </p:par>
                        <p:par>
                          <p:cTn id="25" fill="hold" nodeType="afterGroup">
                            <p:stCondLst>
                              <p:cond delay="5000"/>
                            </p:stCondLst>
                            <p:childTnLst>
                              <p:par>
                                <p:cTn id="26" presetID="2" presetClass="entr" presetSubtype="4" fill="hold" nodeType="afterEffect">
                                  <p:stCondLst>
                                    <p:cond delay="0"/>
                                  </p:stCondLst>
                                  <p:childTnLst>
                                    <p:set>
                                      <p:cBhvr>
                                        <p:cTn id="27" dur="1" fill="hold">
                                          <p:stCondLst>
                                            <p:cond delay="0"/>
                                          </p:stCondLst>
                                        </p:cTn>
                                        <p:tgtEl>
                                          <p:spTgt spid="16408"/>
                                        </p:tgtEl>
                                        <p:attrNameLst>
                                          <p:attrName>style.visibility</p:attrName>
                                        </p:attrNameLst>
                                      </p:cBhvr>
                                      <p:to>
                                        <p:strVal val="visible"/>
                                      </p:to>
                                    </p:set>
                                    <p:anim calcmode="lin" valueType="num">
                                      <p:cBhvr additive="base">
                                        <p:cTn id="28" dur="500" fill="hold"/>
                                        <p:tgtEl>
                                          <p:spTgt spid="16408"/>
                                        </p:tgtEl>
                                        <p:attrNameLst>
                                          <p:attrName>ppt_x</p:attrName>
                                        </p:attrNameLst>
                                      </p:cBhvr>
                                      <p:tavLst>
                                        <p:tav tm="0">
                                          <p:val>
                                            <p:strVal val="#ppt_x"/>
                                          </p:val>
                                        </p:tav>
                                        <p:tav tm="100000">
                                          <p:val>
                                            <p:strVal val="#ppt_x"/>
                                          </p:val>
                                        </p:tav>
                                      </p:tavLst>
                                    </p:anim>
                                    <p:anim calcmode="lin" valueType="num">
                                      <p:cBhvr additive="base">
                                        <p:cTn id="29" dur="500" fill="hold"/>
                                        <p:tgtEl>
                                          <p:spTgt spid="1640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500"/>
                            </p:stCondLst>
                            <p:childTnLst>
                              <p:par>
                                <p:cTn id="31" presetID="2" presetClass="entr" presetSubtype="4" fill="hold" nodeType="afterEffect">
                                  <p:stCondLst>
                                    <p:cond delay="0"/>
                                  </p:stCondLst>
                                  <p:childTnLst>
                                    <p:set>
                                      <p:cBhvr>
                                        <p:cTn id="32" dur="1" fill="hold">
                                          <p:stCondLst>
                                            <p:cond delay="0"/>
                                          </p:stCondLst>
                                        </p:cTn>
                                        <p:tgtEl>
                                          <p:spTgt spid="16413"/>
                                        </p:tgtEl>
                                        <p:attrNameLst>
                                          <p:attrName>style.visibility</p:attrName>
                                        </p:attrNameLst>
                                      </p:cBhvr>
                                      <p:to>
                                        <p:strVal val="visible"/>
                                      </p:to>
                                    </p:set>
                                    <p:anim calcmode="lin" valueType="num">
                                      <p:cBhvr additive="base">
                                        <p:cTn id="33" dur="500" fill="hold"/>
                                        <p:tgtEl>
                                          <p:spTgt spid="16413"/>
                                        </p:tgtEl>
                                        <p:attrNameLst>
                                          <p:attrName>ppt_x</p:attrName>
                                        </p:attrNameLst>
                                      </p:cBhvr>
                                      <p:tavLst>
                                        <p:tav tm="0">
                                          <p:val>
                                            <p:strVal val="#ppt_x"/>
                                          </p:val>
                                        </p:tav>
                                        <p:tav tm="100000">
                                          <p:val>
                                            <p:strVal val="#ppt_x"/>
                                          </p:val>
                                        </p:tav>
                                      </p:tavLst>
                                    </p:anim>
                                    <p:anim calcmode="lin" valueType="num">
                                      <p:cBhvr additive="base">
                                        <p:cTn id="34" dur="500" fill="hold"/>
                                        <p:tgtEl>
                                          <p:spTgt spid="16413"/>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6000"/>
                            </p:stCondLst>
                            <p:childTnLst>
                              <p:par>
                                <p:cTn id="36" presetID="2" presetClass="entr" presetSubtype="4" fill="hold" nodeType="afterEffect">
                                  <p:stCondLst>
                                    <p:cond delay="0"/>
                                  </p:stCondLst>
                                  <p:childTnLst>
                                    <p:set>
                                      <p:cBhvr>
                                        <p:cTn id="37" dur="1" fill="hold">
                                          <p:stCondLst>
                                            <p:cond delay="0"/>
                                          </p:stCondLst>
                                        </p:cTn>
                                        <p:tgtEl>
                                          <p:spTgt spid="16424"/>
                                        </p:tgtEl>
                                        <p:attrNameLst>
                                          <p:attrName>style.visibility</p:attrName>
                                        </p:attrNameLst>
                                      </p:cBhvr>
                                      <p:to>
                                        <p:strVal val="visible"/>
                                      </p:to>
                                    </p:set>
                                    <p:anim calcmode="lin" valueType="num">
                                      <p:cBhvr additive="base">
                                        <p:cTn id="38" dur="500" fill="hold"/>
                                        <p:tgtEl>
                                          <p:spTgt spid="16424"/>
                                        </p:tgtEl>
                                        <p:attrNameLst>
                                          <p:attrName>ppt_x</p:attrName>
                                        </p:attrNameLst>
                                      </p:cBhvr>
                                      <p:tavLst>
                                        <p:tav tm="0">
                                          <p:val>
                                            <p:strVal val="#ppt_x"/>
                                          </p:val>
                                        </p:tav>
                                        <p:tav tm="100000">
                                          <p:val>
                                            <p:strVal val="#ppt_x"/>
                                          </p:val>
                                        </p:tav>
                                      </p:tavLst>
                                    </p:anim>
                                    <p:anim calcmode="lin" valueType="num">
                                      <p:cBhvr additive="base">
                                        <p:cTn id="39" dur="500" fill="hold"/>
                                        <p:tgtEl>
                                          <p:spTgt spid="16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642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nodeType="withEffect">
                                  <p:stCondLst>
                                    <p:cond delay="0"/>
                                  </p:stCondLst>
                                  <p:childTnLst>
                                    <p:animEffect transition="out" filter="box(in)">
                                      <p:cBhvr>
                                        <p:cTn id="44" dur="500"/>
                                        <p:tgtEl>
                                          <p:spTgt spid="16424"/>
                                        </p:tgtEl>
                                      </p:cBhvr>
                                    </p:animEffect>
                                    <p:set>
                                      <p:cBhvr>
                                        <p:cTn id="45" dur="1" fill="hold">
                                          <p:stCondLst>
                                            <p:cond delay="499"/>
                                          </p:stCondLst>
                                        </p:cTn>
                                        <p:tgtEl>
                                          <p:spTgt spid="16424"/>
                                        </p:tgtEl>
                                        <p:attrNameLst>
                                          <p:attrName>style.visibility</p:attrName>
                                        </p:attrNameLst>
                                      </p:cBhvr>
                                      <p:to>
                                        <p:strVal val="hidden"/>
                                      </p:to>
                                    </p:set>
                                  </p:childTnLst>
                                </p:cTn>
                              </p:par>
                            </p:childTnLst>
                          </p:cTn>
                        </p:par>
                      </p:childTnLst>
                    </p:cTn>
                  </p:par>
                </p:childTnLst>
              </p:cTn>
              <p:nextCondLst>
                <p:cond evt="onClick" delay="0">
                  <p:tgtEl>
                    <p:spTgt spid="16424"/>
                  </p:tgtEl>
                </p:cond>
              </p:nextCondLst>
            </p:seq>
            <p:seq concurrent="1" nextAc="seek">
              <p:cTn id="46" restart="whenNotActive" fill="hold" evtFilter="cancelBubble" nodeType="interactiveSeq">
                <p:stCondLst>
                  <p:cond evt="onClick" delay="0">
                    <p:tgtEl>
                      <p:spTgt spid="1641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4" presetClass="exit" presetSubtype="16" fill="hold" nodeType="withEffect">
                                  <p:stCondLst>
                                    <p:cond delay="0"/>
                                  </p:stCondLst>
                                  <p:childTnLst>
                                    <p:animEffect transition="out" filter="box(in)">
                                      <p:cBhvr>
                                        <p:cTn id="50" dur="500"/>
                                        <p:tgtEl>
                                          <p:spTgt spid="16413"/>
                                        </p:tgtEl>
                                      </p:cBhvr>
                                    </p:animEffect>
                                    <p:set>
                                      <p:cBhvr>
                                        <p:cTn id="51" dur="1" fill="hold">
                                          <p:stCondLst>
                                            <p:cond delay="499"/>
                                          </p:stCondLst>
                                        </p:cTn>
                                        <p:tgtEl>
                                          <p:spTgt spid="16413"/>
                                        </p:tgtEl>
                                        <p:attrNameLst>
                                          <p:attrName>style.visibility</p:attrName>
                                        </p:attrNameLst>
                                      </p:cBhvr>
                                      <p:to>
                                        <p:strVal val="hidden"/>
                                      </p:to>
                                    </p:set>
                                  </p:childTnLst>
                                </p:cTn>
                              </p:par>
                            </p:childTnLst>
                          </p:cTn>
                        </p:par>
                      </p:childTnLst>
                    </p:cTn>
                  </p:par>
                </p:childTnLst>
              </p:cTn>
              <p:nextCondLst>
                <p:cond evt="onClick" delay="0">
                  <p:tgtEl>
                    <p:spTgt spid="16413"/>
                  </p:tgtEl>
                </p:cond>
              </p:nextCondLst>
            </p:seq>
            <p:seq concurrent="1" nextAc="seek">
              <p:cTn id="52" restart="whenNotActive" fill="hold" evtFilter="cancelBubble" nodeType="interactiveSeq">
                <p:stCondLst>
                  <p:cond evt="onClick" delay="0">
                    <p:tgtEl>
                      <p:spTgt spid="16408"/>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 presetClass="exit" presetSubtype="16" fill="hold" nodeType="withEffect">
                                  <p:stCondLst>
                                    <p:cond delay="0"/>
                                  </p:stCondLst>
                                  <p:childTnLst>
                                    <p:animEffect transition="out" filter="box(in)">
                                      <p:cBhvr>
                                        <p:cTn id="56" dur="500"/>
                                        <p:tgtEl>
                                          <p:spTgt spid="16408"/>
                                        </p:tgtEl>
                                      </p:cBhvr>
                                    </p:animEffect>
                                    <p:set>
                                      <p:cBhvr>
                                        <p:cTn id="57" dur="1" fill="hold">
                                          <p:stCondLst>
                                            <p:cond delay="499"/>
                                          </p:stCondLst>
                                        </p:cTn>
                                        <p:tgtEl>
                                          <p:spTgt spid="16408"/>
                                        </p:tgtEl>
                                        <p:attrNameLst>
                                          <p:attrName>style.visibility</p:attrName>
                                        </p:attrNameLst>
                                      </p:cBhvr>
                                      <p:to>
                                        <p:strVal val="hidden"/>
                                      </p:to>
                                    </p:set>
                                  </p:childTnLst>
                                </p:cTn>
                              </p:par>
                            </p:childTnLst>
                          </p:cTn>
                        </p:par>
                      </p:childTnLst>
                    </p:cTn>
                  </p:par>
                </p:childTnLst>
              </p:cTn>
              <p:nextCondLst>
                <p:cond evt="onClick" delay="0">
                  <p:tgtEl>
                    <p:spTgt spid="16408"/>
                  </p:tgtEl>
                </p:cond>
              </p:nextCondLst>
            </p:seq>
          </p:childTnLst>
        </p:cTn>
      </p:par>
    </p:tnLst>
    <p:bldLst>
      <p:bldP spid="16387" grpId="0" animBg="1"/>
      <p:bldP spid="16387" grpId="1" animBg="1"/>
      <p:bldP spid="16394" grpId="0" animBg="1"/>
      <p:bldP spid="1639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h dep "/>
          <p:cNvPicPr>
            <a:picLocks noChangeAspect="1" noChangeArrowheads="1"/>
          </p:cNvPicPr>
          <p:nvPr/>
        </p:nvPicPr>
        <p:blipFill>
          <a:blip r:embed="rId2"/>
          <a:srcRect/>
          <a:stretch>
            <a:fillRect/>
          </a:stretch>
        </p:blipFill>
        <p:spPr bwMode="auto">
          <a:xfrm>
            <a:off x="0" y="0"/>
            <a:ext cx="9144000" cy="71628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1219200" y="2057400"/>
            <a:ext cx="6572250" cy="1981200"/>
          </a:xfrm>
          <a:prstGeom prst="rect">
            <a:avLst/>
          </a:prstGeom>
        </p:spPr>
        <p:txBody>
          <a:bodyPr wrap="none" fromWordArt="1">
            <a:prstTxWarp prst="textPlain">
              <a:avLst>
                <a:gd name="adj" fmla="val 50000"/>
              </a:avLst>
            </a:prstTxWarp>
          </a:bodyPr>
          <a:lstStyle/>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Phần thưởng </a:t>
            </a:r>
          </a:p>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của bạn là</a:t>
            </a:r>
          </a:p>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một tràng pháo tay</a:t>
            </a:r>
            <a:endParaRPr lang="en-US"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17412" name="AutoShape 4">
            <a:hlinkClick r:id="rId3" action="ppaction://hlinksldjump"/>
          </p:cNvPr>
          <p:cNvSpPr>
            <a:spLocks noChangeArrowheads="1"/>
          </p:cNvSpPr>
          <p:nvPr/>
        </p:nvSpPr>
        <p:spPr bwMode="auto">
          <a:xfrm>
            <a:off x="4191000" y="914400"/>
            <a:ext cx="914400" cy="914400"/>
          </a:xfrm>
          <a:prstGeom prst="smileyFace">
            <a:avLst>
              <a:gd name="adj" fmla="val 4653"/>
            </a:avLst>
          </a:prstGeom>
          <a:solidFill>
            <a:srgbClr val="FFFF00"/>
          </a:solidFill>
          <a:ln w="38100">
            <a:solidFill>
              <a:srgbClr val="FF0000"/>
            </a:solidFill>
            <a:round/>
            <a:headEnd/>
            <a:tailEnd/>
          </a:ln>
          <a:effectLst/>
        </p:spPr>
        <p:txBody>
          <a:bodyPr wrap="none" anchor="ctr"/>
          <a:lstStyle/>
          <a:p>
            <a:endParaRPr lang="en-US"/>
          </a:p>
        </p:txBody>
      </p:sp>
      <p:pic>
        <p:nvPicPr>
          <p:cNvPr id="18437" name="Picture 5" descr="Entertainment-02-june"/>
          <p:cNvPicPr>
            <a:picLocks noChangeAspect="1" noChangeArrowheads="1" noCrop="1"/>
          </p:cNvPicPr>
          <p:nvPr/>
        </p:nvPicPr>
        <p:blipFill>
          <a:blip r:embed="rId4"/>
          <a:srcRect/>
          <a:stretch>
            <a:fillRect/>
          </a:stretch>
        </p:blipFill>
        <p:spPr bwMode="auto">
          <a:xfrm>
            <a:off x="3657600" y="4343400"/>
            <a:ext cx="1600200" cy="1447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500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par>
                                <p:cTn id="8" presetID="10"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fade">
                                      <p:cBhvr>
                                        <p:cTn id="10"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nh dep "/>
          <p:cNvPicPr>
            <a:picLocks noChangeAspect="1" noChangeArrowheads="1"/>
          </p:cNvPicPr>
          <p:nvPr/>
        </p:nvPicPr>
        <p:blipFill>
          <a:blip r:embed="rId2"/>
          <a:srcRect/>
          <a:stretch>
            <a:fillRect/>
          </a:stretch>
        </p:blipFill>
        <p:spPr bwMode="auto">
          <a:xfrm>
            <a:off x="0" y="0"/>
            <a:ext cx="9144000" cy="71628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1219200" y="2057400"/>
            <a:ext cx="6572250" cy="1981200"/>
          </a:xfrm>
          <a:prstGeom prst="rect">
            <a:avLst/>
          </a:prstGeom>
        </p:spPr>
        <p:txBody>
          <a:bodyPr wrap="none" fromWordArt="1">
            <a:prstTxWarp prst="textPlain">
              <a:avLst>
                <a:gd name="adj" fmla="val 50000"/>
              </a:avLst>
            </a:prstTxWarp>
          </a:bodyPr>
          <a:lstStyle/>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Phần thưởng </a:t>
            </a:r>
          </a:p>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của bạn là</a:t>
            </a:r>
          </a:p>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cả lớp tặng 1 bài hát.</a:t>
            </a:r>
            <a:endParaRPr lang="en-US"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18436" name="AutoShape 4">
            <a:hlinkClick r:id="rId3" action="ppaction://hlinksldjump"/>
          </p:cNvPr>
          <p:cNvSpPr>
            <a:spLocks noChangeArrowheads="1"/>
          </p:cNvSpPr>
          <p:nvPr/>
        </p:nvSpPr>
        <p:spPr bwMode="auto">
          <a:xfrm>
            <a:off x="4191000" y="914400"/>
            <a:ext cx="914400" cy="914400"/>
          </a:xfrm>
          <a:prstGeom prst="smileyFace">
            <a:avLst>
              <a:gd name="adj" fmla="val 4653"/>
            </a:avLst>
          </a:prstGeom>
          <a:solidFill>
            <a:srgbClr val="FFFF00"/>
          </a:solidFill>
          <a:ln w="38100">
            <a:solidFill>
              <a:srgbClr val="FF0000"/>
            </a:solidFill>
            <a:round/>
            <a:headEnd/>
            <a:tailEnd/>
          </a:ln>
          <a:effectLst/>
        </p:spPr>
        <p:txBody>
          <a:bodyPr wrap="none" anchor="ctr"/>
          <a:lstStyle/>
          <a:p>
            <a:endParaRPr lang="en-US"/>
          </a:p>
        </p:txBody>
      </p:sp>
      <p:pic>
        <p:nvPicPr>
          <p:cNvPr id="18437" name="Picture 5" descr="Entertainment-02-june">
            <a:hlinkClick r:id="rId3" action="ppaction://hlinksldjump"/>
          </p:cNvPr>
          <p:cNvPicPr>
            <a:picLocks noChangeAspect="1" noChangeArrowheads="1" noCrop="1"/>
          </p:cNvPicPr>
          <p:nvPr/>
        </p:nvPicPr>
        <p:blipFill>
          <a:blip r:embed="rId4"/>
          <a:srcRect/>
          <a:stretch>
            <a:fillRect/>
          </a:stretch>
        </p:blipFill>
        <p:spPr bwMode="auto">
          <a:xfrm>
            <a:off x="3657600" y="4343400"/>
            <a:ext cx="1600200" cy="1447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500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par>
                                <p:cTn id="8" presetID="10"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fade">
                                      <p:cBhvr>
                                        <p:cTn id="10"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h dep "/>
          <p:cNvPicPr>
            <a:picLocks noChangeAspect="1" noChangeArrowheads="1"/>
          </p:cNvPicPr>
          <p:nvPr/>
        </p:nvPicPr>
        <p:blipFill>
          <a:blip r:embed="rId2"/>
          <a:srcRect/>
          <a:stretch>
            <a:fillRect/>
          </a:stretch>
        </p:blipFill>
        <p:spPr bwMode="auto">
          <a:xfrm>
            <a:off x="0" y="0"/>
            <a:ext cx="9144000" cy="71628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1219200" y="2057400"/>
            <a:ext cx="6572250" cy="1981200"/>
          </a:xfrm>
          <a:prstGeom prst="rect">
            <a:avLst/>
          </a:prstGeom>
        </p:spPr>
        <p:txBody>
          <a:bodyPr wrap="none" fromWordArt="1">
            <a:prstTxWarp prst="textPlain">
              <a:avLst>
                <a:gd name="adj" fmla="val 50000"/>
              </a:avLst>
            </a:prstTxWarp>
          </a:bodyPr>
          <a:lstStyle/>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Phần thưởng </a:t>
            </a:r>
          </a:p>
          <a:p>
            <a:pPr algn="ctr"/>
            <a:r>
              <a:rPr lang="vi-VN"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của bạn là 1 lời khen</a:t>
            </a:r>
          </a:p>
          <a:p>
            <a:pPr algn="ctr"/>
            <a:endParaRPr lang="en-US" sz="4000" b="1" i="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19460" name="AutoShape 4">
            <a:hlinkClick r:id="rId3" action="ppaction://hlinksldjump"/>
          </p:cNvPr>
          <p:cNvSpPr>
            <a:spLocks noChangeArrowheads="1"/>
          </p:cNvSpPr>
          <p:nvPr/>
        </p:nvSpPr>
        <p:spPr bwMode="auto">
          <a:xfrm>
            <a:off x="4191000" y="914400"/>
            <a:ext cx="914400" cy="914400"/>
          </a:xfrm>
          <a:prstGeom prst="smileyFace">
            <a:avLst>
              <a:gd name="adj" fmla="val 4653"/>
            </a:avLst>
          </a:prstGeom>
          <a:solidFill>
            <a:srgbClr val="FFFF00"/>
          </a:solidFill>
          <a:ln w="38100">
            <a:solidFill>
              <a:srgbClr val="FF0000"/>
            </a:solidFill>
            <a:round/>
            <a:headEnd/>
            <a:tailEnd/>
          </a:ln>
          <a:effectLst/>
        </p:spPr>
        <p:txBody>
          <a:bodyPr wrap="none" anchor="ctr"/>
          <a:lstStyle/>
          <a:p>
            <a:endParaRPr lang="en-US"/>
          </a:p>
        </p:txBody>
      </p:sp>
      <p:pic>
        <p:nvPicPr>
          <p:cNvPr id="18437" name="Picture 5" descr="Entertainment-02-june">
            <a:hlinkClick r:id="rId3" action="ppaction://hlinksldjump"/>
          </p:cNvPr>
          <p:cNvPicPr>
            <a:picLocks noChangeAspect="1" noChangeArrowheads="1" noCrop="1"/>
          </p:cNvPicPr>
          <p:nvPr/>
        </p:nvPicPr>
        <p:blipFill>
          <a:blip r:embed="rId4"/>
          <a:srcRect/>
          <a:stretch>
            <a:fillRect/>
          </a:stretch>
        </p:blipFill>
        <p:spPr bwMode="auto">
          <a:xfrm>
            <a:off x="3657600" y="4343400"/>
            <a:ext cx="1600200" cy="1447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500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par>
                                <p:cTn id="8" presetID="10" presetClass="entr" presetSubtype="0"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fade">
                                      <p:cBhvr>
                                        <p:cTn id="10"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inhnen_9"/>
          <p:cNvPicPr>
            <a:picLocks noChangeAspect="1" noChangeArrowheads="1"/>
          </p:cNvPicPr>
          <p:nvPr/>
        </p:nvPicPr>
        <p:blipFill>
          <a:blip r:embed="rId3"/>
          <a:srcRect/>
          <a:stretch>
            <a:fillRect/>
          </a:stretch>
        </p:blipFill>
        <p:spPr bwMode="auto">
          <a:xfrm>
            <a:off x="0" y="4763"/>
            <a:ext cx="9144000" cy="6853237"/>
          </a:xfrm>
          <a:prstGeom prst="rect">
            <a:avLst/>
          </a:prstGeom>
          <a:noFill/>
          <a:ln w="9525">
            <a:noFill/>
            <a:miter lim="800000"/>
            <a:headEnd/>
            <a:tailEnd/>
          </a:ln>
        </p:spPr>
      </p:pic>
      <p:sp>
        <p:nvSpPr>
          <p:cNvPr id="25604" name="WordArt 4"/>
          <p:cNvSpPr>
            <a:spLocks noChangeArrowheads="1" noChangeShapeType="1" noTextEdit="1"/>
          </p:cNvSpPr>
          <p:nvPr/>
        </p:nvSpPr>
        <p:spPr bwMode="auto">
          <a:xfrm>
            <a:off x="723900" y="1676400"/>
            <a:ext cx="7696200" cy="990600"/>
          </a:xfrm>
          <a:prstGeom prst="rect">
            <a:avLst/>
          </a:prstGeom>
        </p:spPr>
        <p:txBody>
          <a:bodyPr wrap="none" fromWordArt="1">
            <a:prstTxWarp prst="textPlain">
              <a:avLst>
                <a:gd name="adj" fmla="val 50000"/>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b="1" i="1" kern="1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075" name="TextBox 3"/>
          <p:cNvSpPr txBox="1">
            <a:spLocks noChangeArrowheads="1"/>
          </p:cNvSpPr>
          <p:nvPr/>
        </p:nvSpPr>
        <p:spPr bwMode="auto">
          <a:xfrm>
            <a:off x="685800" y="609600"/>
            <a:ext cx="3067050" cy="584200"/>
          </a:xfrm>
          <a:prstGeom prst="rect">
            <a:avLst/>
          </a:prstGeom>
          <a:noFill/>
          <a:ln w="9525">
            <a:noFill/>
            <a:miter lim="800000"/>
            <a:headEnd/>
            <a:tailEnd/>
          </a:ln>
        </p:spPr>
        <p:txBody>
          <a:bodyPr wrap="none">
            <a:spAutoFit/>
          </a:bodyPr>
          <a:lstStyle/>
          <a:p>
            <a:r>
              <a:rPr lang="en-US" sz="3200" b="1">
                <a:solidFill>
                  <a:srgbClr val="C00000"/>
                </a:solidFill>
                <a:latin typeface="Times New Roman" pitchFamily="18" charset="0"/>
                <a:cs typeface="Times New Roman" pitchFamily="18" charset="0"/>
              </a:rPr>
              <a:t>Kiểm tra bài cũ:</a:t>
            </a:r>
          </a:p>
        </p:txBody>
      </p:sp>
      <p:sp>
        <p:nvSpPr>
          <p:cNvPr id="5" name="Rounded Rectangle 4"/>
          <p:cNvSpPr/>
          <p:nvPr/>
        </p:nvSpPr>
        <p:spPr>
          <a:xfrm>
            <a:off x="674688" y="1676400"/>
            <a:ext cx="7010400" cy="9144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990000"/>
                </a:solidFill>
                <a:latin typeface="Times New Roman" pitchFamily="18" charset="0"/>
                <a:cs typeface="Times New Roman" pitchFamily="18" charset="0"/>
              </a:rPr>
              <a:t>Nội dung bài buổi tập thể dục</a:t>
            </a:r>
            <a:r>
              <a:rPr lang="en-US"/>
              <a:t>.</a:t>
            </a:r>
          </a:p>
        </p:txBody>
      </p:sp>
      <p:sp>
        <p:nvSpPr>
          <p:cNvPr id="6" name="Horizontal Scroll 5"/>
          <p:cNvSpPr/>
          <p:nvPr/>
        </p:nvSpPr>
        <p:spPr>
          <a:xfrm>
            <a:off x="903288" y="3429000"/>
            <a:ext cx="7097712" cy="2057400"/>
          </a:xfrm>
          <a:prstGeom prst="horizontalScroll">
            <a:avLst/>
          </a:prstGeom>
          <a:solidFill>
            <a:schemeClr val="accent3"/>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990000"/>
                </a:solidFill>
                <a:latin typeface="Times New Roman" pitchFamily="18" charset="0"/>
                <a:cs typeface="Times New Roman" pitchFamily="18" charset="0"/>
              </a:rPr>
              <a:t>Ca ngợi quyết tâm vượt khó của một học sinh bị tật nguyền</a:t>
            </a:r>
            <a:r>
              <a:rPr lang="en-US"/>
              <a:t>.</a:t>
            </a:r>
          </a:p>
        </p:txBody>
      </p:sp>
      <p:sp>
        <p:nvSpPr>
          <p:cNvPr id="3078" name="AutoShape 2" descr="Kết quả hình ảnh cho hình nề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5875"/>
            <a:ext cx="4122738" cy="584200"/>
          </a:xfrm>
          <a:prstGeom prst="rect">
            <a:avLst/>
          </a:prstGeom>
          <a:noFill/>
          <a:ln w="9525">
            <a:noFill/>
            <a:miter lim="800000"/>
            <a:headEnd/>
            <a:tailEnd/>
          </a:ln>
        </p:spPr>
        <p:txBody>
          <a:bodyPr wrap="none">
            <a:spAutoFit/>
          </a:bodyPr>
          <a:lstStyle/>
          <a:p>
            <a:r>
              <a:rPr lang="en-US" sz="3200" b="1">
                <a:solidFill>
                  <a:srgbClr val="990000"/>
                </a:solidFill>
                <a:latin typeface="Times New Roman" pitchFamily="18" charset="0"/>
                <a:cs typeface="Times New Roman" pitchFamily="18" charset="0"/>
              </a:rPr>
              <a:t>Tập thể dục buổi sáng</a:t>
            </a:r>
            <a:endParaRPr lang="en-US"/>
          </a:p>
        </p:txBody>
      </p:sp>
      <p:pic>
        <p:nvPicPr>
          <p:cNvPr id="2" name="hat.mp4">
            <a:hlinkClick r:id="" action="ppaction://media"/>
          </p:cNvPr>
          <p:cNvPicPr>
            <a:picLocks noRot="1" noChangeAspect="1"/>
          </p:cNvPicPr>
          <p:nvPr>
            <a:videoFile r:link="rId1"/>
          </p:nvPr>
        </p:nvPicPr>
        <p:blipFill>
          <a:blip r:embed="rId3"/>
          <a:srcRect/>
          <a:stretch>
            <a:fillRect/>
          </a:stretch>
        </p:blipFill>
        <p:spPr bwMode="auto">
          <a:xfrm>
            <a:off x="152400" y="838200"/>
            <a:ext cx="88392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125" name="Picture 5" descr="0.037.jpg"/>
          <p:cNvPicPr>
            <a:picLocks noChangeAspect="1" noChangeArrowheads="1"/>
          </p:cNvPicPr>
          <p:nvPr/>
        </p:nvPicPr>
        <p:blipFill>
          <a:blip r:embed="rId3"/>
          <a:srcRect t="11111" b="12222"/>
          <a:stretch>
            <a:fillRect/>
          </a:stretch>
        </p:blipFill>
        <p:spPr bwMode="auto">
          <a:xfrm>
            <a:off x="1752600" y="1371600"/>
            <a:ext cx="5791200" cy="5181600"/>
          </a:xfrm>
          <a:prstGeom prst="rect">
            <a:avLst/>
          </a:prstGeom>
          <a:noFill/>
          <a:ln w="28575">
            <a:solidFill>
              <a:srgbClr val="990000"/>
            </a:solidFill>
            <a:miter lim="800000"/>
            <a:headEnd/>
            <a:tailEnd/>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edge">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p:cNvPicPr>
            <a:picLocks noChangeAspect="1" noChangeArrowheads="1"/>
          </p:cNvPicPr>
          <p:nvPr/>
        </p:nvPicPr>
        <p:blipFill>
          <a:blip r:embed="rId2"/>
          <a:srcRect/>
          <a:stretch>
            <a:fillRect/>
          </a:stretch>
        </p:blipFill>
        <p:spPr bwMode="auto">
          <a:xfrm>
            <a:off x="0" y="0"/>
            <a:ext cx="9144000" cy="6781800"/>
          </a:xfrm>
          <a:prstGeom prst="rect">
            <a:avLst/>
          </a:prstGeom>
          <a:noFill/>
          <a:ln w="9525">
            <a:noFill/>
            <a:miter lim="800000"/>
            <a:headEnd/>
            <a:tailEnd/>
          </a:ln>
          <a:effectLst/>
        </p:spPr>
      </p:pic>
      <p:sp>
        <p:nvSpPr>
          <p:cNvPr id="6147" name="Round Same Side Corner Rectangle 43"/>
          <p:cNvSpPr>
            <a:spLocks noChangeArrowheads="1"/>
          </p:cNvSpPr>
          <p:nvPr/>
        </p:nvSpPr>
        <p:spPr bwMode="auto">
          <a:xfrm rot="10800000">
            <a:off x="0" y="6324600"/>
            <a:ext cx="9144000" cy="533400"/>
          </a:xfrm>
          <a:custGeom>
            <a:avLst/>
            <a:gdLst>
              <a:gd name="T0" fmla="*/ 9144000 w 9144000"/>
              <a:gd name="T1" fmla="*/ 16669 h 1066800"/>
              <a:gd name="T2" fmla="*/ 4572000 w 9144000"/>
              <a:gd name="T3" fmla="*/ 33338 h 1066800"/>
              <a:gd name="T4" fmla="*/ 0 w 9144000"/>
              <a:gd name="T5" fmla="*/ 16669 h 1066800"/>
              <a:gd name="T6" fmla="*/ 4572000 w 9144000"/>
              <a:gd name="T7" fmla="*/ 0 h 1066800"/>
              <a:gd name="T8" fmla="*/ 0 60000 65536"/>
              <a:gd name="T9" fmla="*/ 5898240 60000 65536"/>
              <a:gd name="T10" fmla="*/ 11796480 60000 65536"/>
              <a:gd name="T11" fmla="*/ 17694720 60000 65536"/>
              <a:gd name="T12" fmla="*/ 52077 w 9144000"/>
              <a:gd name="T13" fmla="*/ 52078 h 1066800"/>
              <a:gd name="T14" fmla="*/ 9091923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lnTo>
                  <a:pt x="8966195" y="0"/>
                </a:lnTo>
                <a:cubicBezTo>
                  <a:pt x="9064394" y="0"/>
                  <a:pt x="9144000" y="79605"/>
                  <a:pt x="9144000" y="177804"/>
                </a:cubicBezTo>
                <a:lnTo>
                  <a:pt x="9144000" y="1066800"/>
                </a:lnTo>
                <a:lnTo>
                  <a:pt x="0" y="1066800"/>
                </a:lnTo>
                <a:lnTo>
                  <a:pt x="0" y="177804"/>
                </a:lnTo>
                <a:cubicBezTo>
                  <a:pt x="0" y="79605"/>
                  <a:pt x="79605" y="0"/>
                  <a:pt x="177803" y="0"/>
                </a:cubicBezTo>
                <a:lnTo>
                  <a:pt x="177804" y="0"/>
                </a:lnTo>
                <a:close/>
              </a:path>
            </a:pathLst>
          </a:custGeom>
          <a:solidFill>
            <a:srgbClr val="953735"/>
          </a:solidFill>
          <a:ln w="25400" algn="ctr">
            <a:solidFill>
              <a:srgbClr val="385D8A"/>
            </a:solidFill>
            <a:miter lim="800000"/>
            <a:headEnd/>
            <a:tailEnd/>
          </a:ln>
        </p:spPr>
        <p:txBody>
          <a:bodyPr rot="10800000" anchor="ctr"/>
          <a:lstStyle/>
          <a:p>
            <a:endParaRPr lang="en-US"/>
          </a:p>
        </p:txBody>
      </p:sp>
      <p:sp>
        <p:nvSpPr>
          <p:cNvPr id="4100" name="Text Box 4">
            <a:hlinkClick r:id="rId3" action="ppaction://hlinksldjump"/>
          </p:cNvPr>
          <p:cNvSpPr txBox="1">
            <a:spLocks noChangeArrowheads="1"/>
          </p:cNvSpPr>
          <p:nvPr/>
        </p:nvSpPr>
        <p:spPr bwMode="auto">
          <a:xfrm>
            <a:off x="-23813" y="46038"/>
            <a:ext cx="3505201" cy="584200"/>
          </a:xfrm>
          <a:prstGeom prst="rect">
            <a:avLst/>
          </a:prstGeom>
          <a:noFill/>
          <a:ln w="9525">
            <a:noFill/>
            <a:miter lim="800000"/>
            <a:headEnd/>
            <a:tailEnd/>
          </a:ln>
          <a:effectLst/>
        </p:spPr>
        <p:txBody>
          <a:bodyPr>
            <a:spAutoFit/>
          </a:bodyPr>
          <a:lstStyle/>
          <a:p>
            <a:pPr>
              <a:spcBef>
                <a:spcPct val="50000"/>
              </a:spcBef>
            </a:pPr>
            <a:r>
              <a:rPr lang="en-US" sz="3200" b="1" i="1">
                <a:solidFill>
                  <a:srgbClr val="1A0597"/>
                </a:solidFill>
                <a:latin typeface="Times New Roman" pitchFamily="18" charset="0"/>
              </a:rPr>
              <a:t>1/Luyện đọc</a:t>
            </a:r>
          </a:p>
        </p:txBody>
      </p:sp>
      <p:pic>
        <p:nvPicPr>
          <p:cNvPr id="6149" name="Picture 8" descr="Star-05-june">
            <a:hlinkClick r:id="rId4" action="ppaction://hlinksldjump"/>
          </p:cNvPr>
          <p:cNvPicPr>
            <a:picLocks noChangeAspect="1" noChangeArrowheads="1" noCrop="1"/>
          </p:cNvPicPr>
          <p:nvPr/>
        </p:nvPicPr>
        <p:blipFill>
          <a:blip r:embed="rId5"/>
          <a:srcRect/>
          <a:stretch>
            <a:fillRect/>
          </a:stretch>
        </p:blipFill>
        <p:spPr bwMode="auto">
          <a:xfrm>
            <a:off x="7924800" y="5257800"/>
            <a:ext cx="952500" cy="952500"/>
          </a:xfrm>
          <a:prstGeom prst="rect">
            <a:avLst/>
          </a:prstGeom>
          <a:noFill/>
          <a:ln w="9525">
            <a:noFill/>
            <a:miter lim="800000"/>
            <a:headEnd/>
            <a:tailEnd/>
          </a:ln>
        </p:spPr>
      </p:pic>
      <p:sp>
        <p:nvSpPr>
          <p:cNvPr id="4105" name="Text Box 9"/>
          <p:cNvSpPr txBox="1">
            <a:spLocks noChangeArrowheads="1"/>
          </p:cNvSpPr>
          <p:nvPr/>
        </p:nvSpPr>
        <p:spPr bwMode="auto">
          <a:xfrm>
            <a:off x="685800" y="2125663"/>
            <a:ext cx="2743200" cy="519112"/>
          </a:xfrm>
          <a:prstGeom prst="rect">
            <a:avLst/>
          </a:prstGeom>
          <a:noFill/>
          <a:ln w="9525">
            <a:noFill/>
            <a:miter lim="800000"/>
            <a:headEnd/>
            <a:tailEnd/>
          </a:ln>
          <a:effectLst/>
        </p:spPr>
        <p:txBody>
          <a:bodyPr>
            <a:spAutoFit/>
          </a:bodyPr>
          <a:lstStyle/>
          <a:p>
            <a:pPr>
              <a:spcBef>
                <a:spcPct val="50000"/>
              </a:spcBef>
            </a:pPr>
            <a:r>
              <a:rPr lang="en-US" sz="2800" b="1" i="1"/>
              <a:t>- </a:t>
            </a:r>
            <a:r>
              <a:rPr lang="en-US" sz="2800" b="1" i="1">
                <a:latin typeface="Times New Roman" pitchFamily="18" charset="0"/>
              </a:rPr>
              <a:t>giữ gìn</a:t>
            </a:r>
          </a:p>
        </p:txBody>
      </p:sp>
      <p:sp>
        <p:nvSpPr>
          <p:cNvPr id="4106" name="Text Box 10"/>
          <p:cNvSpPr txBox="1">
            <a:spLocks noChangeArrowheads="1"/>
          </p:cNvSpPr>
          <p:nvPr/>
        </p:nvSpPr>
        <p:spPr bwMode="auto">
          <a:xfrm>
            <a:off x="652463" y="2644775"/>
            <a:ext cx="2209800" cy="519113"/>
          </a:xfrm>
          <a:prstGeom prst="rect">
            <a:avLst/>
          </a:prstGeom>
          <a:noFill/>
          <a:ln w="9525">
            <a:noFill/>
            <a:miter lim="800000"/>
            <a:headEnd/>
            <a:tailEnd/>
          </a:ln>
          <a:effectLst/>
        </p:spPr>
        <p:txBody>
          <a:bodyPr>
            <a:spAutoFit/>
          </a:bodyPr>
          <a:lstStyle/>
          <a:p>
            <a:pPr>
              <a:spcBef>
                <a:spcPct val="50000"/>
              </a:spcBef>
            </a:pPr>
            <a:r>
              <a:rPr lang="en-US" sz="2800" b="1" i="1">
                <a:latin typeface="Times New Roman" pitchFamily="18" charset="0"/>
              </a:rPr>
              <a:t>- sức khỏe</a:t>
            </a:r>
          </a:p>
        </p:txBody>
      </p:sp>
      <p:sp>
        <p:nvSpPr>
          <p:cNvPr id="4107" name="Text Box 11"/>
          <p:cNvSpPr txBox="1">
            <a:spLocks noChangeArrowheads="1"/>
          </p:cNvSpPr>
          <p:nvPr/>
        </p:nvSpPr>
        <p:spPr bwMode="auto">
          <a:xfrm>
            <a:off x="595313" y="3041650"/>
            <a:ext cx="2667000" cy="519113"/>
          </a:xfrm>
          <a:prstGeom prst="rect">
            <a:avLst/>
          </a:prstGeom>
          <a:noFill/>
          <a:ln w="9525">
            <a:noFill/>
            <a:miter lim="800000"/>
            <a:headEnd/>
            <a:tailEnd/>
          </a:ln>
          <a:effectLst/>
        </p:spPr>
        <p:txBody>
          <a:bodyPr>
            <a:spAutoFit/>
          </a:bodyPr>
          <a:lstStyle/>
          <a:p>
            <a:pPr>
              <a:spcBef>
                <a:spcPct val="50000"/>
              </a:spcBef>
            </a:pPr>
            <a:r>
              <a:rPr lang="en-US" sz="2800" b="1" i="1"/>
              <a:t>- </a:t>
            </a:r>
            <a:r>
              <a:rPr lang="en-US" sz="2800" b="1" i="1">
                <a:latin typeface="Times New Roman" pitchFamily="18" charset="0"/>
              </a:rPr>
              <a:t>yếu ớt</a:t>
            </a:r>
          </a:p>
        </p:txBody>
      </p:sp>
      <p:sp>
        <p:nvSpPr>
          <p:cNvPr id="4108" name="Text Box 12"/>
          <p:cNvSpPr txBox="1">
            <a:spLocks noChangeArrowheads="1"/>
          </p:cNvSpPr>
          <p:nvPr/>
        </p:nvSpPr>
        <p:spPr bwMode="auto">
          <a:xfrm>
            <a:off x="495300" y="3643313"/>
            <a:ext cx="3581400" cy="519112"/>
          </a:xfrm>
          <a:prstGeom prst="rect">
            <a:avLst/>
          </a:prstGeom>
          <a:noFill/>
          <a:ln w="9525">
            <a:noFill/>
            <a:miter lim="800000"/>
            <a:headEnd/>
            <a:tailEnd/>
          </a:ln>
          <a:effectLst/>
        </p:spPr>
        <p:txBody>
          <a:bodyPr>
            <a:spAutoFit/>
          </a:bodyPr>
          <a:lstStyle/>
          <a:p>
            <a:pPr>
              <a:spcBef>
                <a:spcPct val="50000"/>
              </a:spcBef>
            </a:pPr>
            <a:r>
              <a:rPr lang="en-US"/>
              <a:t> </a:t>
            </a:r>
            <a:r>
              <a:rPr lang="en-US" sz="2800" b="1" i="1"/>
              <a:t>-</a:t>
            </a:r>
            <a:r>
              <a:rPr lang="en-US" sz="2800" b="1" i="1">
                <a:latin typeface="Times New Roman" pitchFamily="18" charset="0"/>
              </a:rPr>
              <a:t> luyện tập</a:t>
            </a:r>
          </a:p>
        </p:txBody>
      </p:sp>
      <p:sp>
        <p:nvSpPr>
          <p:cNvPr id="4109" name="Text Box 13"/>
          <p:cNvSpPr txBox="1">
            <a:spLocks noChangeArrowheads="1"/>
          </p:cNvSpPr>
          <p:nvPr/>
        </p:nvSpPr>
        <p:spPr bwMode="auto">
          <a:xfrm>
            <a:off x="495300" y="4329113"/>
            <a:ext cx="3581400" cy="519112"/>
          </a:xfrm>
          <a:prstGeom prst="rect">
            <a:avLst/>
          </a:prstGeom>
          <a:noFill/>
          <a:ln w="9525">
            <a:noFill/>
            <a:miter lim="800000"/>
            <a:headEnd/>
            <a:tailEnd/>
          </a:ln>
          <a:effectLst/>
        </p:spPr>
        <p:txBody>
          <a:bodyPr>
            <a:spAutoFit/>
          </a:bodyPr>
          <a:lstStyle/>
          <a:p>
            <a:pPr>
              <a:spcBef>
                <a:spcPct val="50000"/>
              </a:spcBef>
            </a:pPr>
            <a:r>
              <a:rPr lang="en-US"/>
              <a:t> </a:t>
            </a:r>
            <a:r>
              <a:rPr lang="en-US" sz="2800" b="1" i="1"/>
              <a:t>- </a:t>
            </a:r>
            <a:r>
              <a:rPr lang="en-US" sz="2800" b="1" i="1">
                <a:latin typeface="Times New Roman" pitchFamily="18" charset="0"/>
              </a:rPr>
              <a:t>bổn phận</a:t>
            </a:r>
          </a:p>
        </p:txBody>
      </p:sp>
      <p:sp>
        <p:nvSpPr>
          <p:cNvPr id="4110" name="Text Box 14"/>
          <p:cNvSpPr txBox="1">
            <a:spLocks noChangeArrowheads="1"/>
          </p:cNvSpPr>
          <p:nvPr/>
        </p:nvSpPr>
        <p:spPr bwMode="auto">
          <a:xfrm>
            <a:off x="495300" y="4999038"/>
            <a:ext cx="3276600" cy="517525"/>
          </a:xfrm>
          <a:prstGeom prst="rect">
            <a:avLst/>
          </a:prstGeom>
          <a:noFill/>
          <a:ln w="9525">
            <a:noFill/>
            <a:miter lim="800000"/>
            <a:headEnd/>
            <a:tailEnd/>
          </a:ln>
          <a:effectLst/>
        </p:spPr>
        <p:txBody>
          <a:bodyPr>
            <a:spAutoFit/>
          </a:bodyPr>
          <a:lstStyle/>
          <a:p>
            <a:pPr>
              <a:spcBef>
                <a:spcPct val="50000"/>
              </a:spcBef>
            </a:pPr>
            <a:r>
              <a:rPr lang="en-US"/>
              <a:t> </a:t>
            </a:r>
            <a:r>
              <a:rPr lang="en-US" sz="2800" b="1" i="1"/>
              <a:t>- </a:t>
            </a:r>
            <a:r>
              <a:rPr lang="en-US" sz="2800" b="1" i="1">
                <a:latin typeface="Times New Roman" pitchFamily="18" charset="0"/>
              </a:rPr>
              <a:t>khí huyết</a:t>
            </a:r>
          </a:p>
        </p:txBody>
      </p:sp>
      <p:sp>
        <p:nvSpPr>
          <p:cNvPr id="4113" name="Text Box 17"/>
          <p:cNvSpPr txBox="1">
            <a:spLocks noChangeArrowheads="1"/>
          </p:cNvSpPr>
          <p:nvPr/>
        </p:nvSpPr>
        <p:spPr bwMode="auto">
          <a:xfrm>
            <a:off x="590550" y="5656263"/>
            <a:ext cx="2057400" cy="519112"/>
          </a:xfrm>
          <a:prstGeom prst="rect">
            <a:avLst/>
          </a:prstGeom>
          <a:noFill/>
          <a:ln w="9525">
            <a:noFill/>
            <a:miter lim="800000"/>
            <a:headEnd/>
            <a:tailEnd/>
          </a:ln>
          <a:effectLst/>
        </p:spPr>
        <p:txBody>
          <a:bodyPr>
            <a:spAutoFit/>
          </a:bodyPr>
          <a:lstStyle/>
          <a:p>
            <a:pPr>
              <a:spcBef>
                <a:spcPct val="50000"/>
              </a:spcBef>
            </a:pPr>
            <a:r>
              <a:rPr lang="en-US" sz="2800" b="1" i="1">
                <a:latin typeface="Times New Roman" pitchFamily="18" charset="0"/>
              </a:rPr>
              <a:t>- lưu thông</a:t>
            </a:r>
          </a:p>
        </p:txBody>
      </p:sp>
      <p:sp>
        <p:nvSpPr>
          <p:cNvPr id="5133" name="TextBox 4"/>
          <p:cNvSpPr txBox="1">
            <a:spLocks noChangeArrowheads="1"/>
          </p:cNvSpPr>
          <p:nvPr/>
        </p:nvSpPr>
        <p:spPr bwMode="auto">
          <a:xfrm>
            <a:off x="530225" y="1376363"/>
            <a:ext cx="1616075" cy="523875"/>
          </a:xfrm>
          <a:prstGeom prst="rect">
            <a:avLst/>
          </a:prstGeom>
          <a:noFill/>
          <a:ln w="9525">
            <a:noFill/>
            <a:miter lim="800000"/>
            <a:headEnd/>
            <a:tailEnd/>
          </a:ln>
        </p:spPr>
        <p:txBody>
          <a:bodyPr wrap="none">
            <a:spAutoFit/>
          </a:bodyPr>
          <a:lstStyle/>
          <a:p>
            <a:r>
              <a:rPr lang="en-US" sz="2800">
                <a:solidFill>
                  <a:srgbClr val="C00000"/>
                </a:solidFill>
                <a:latin typeface="Times New Roman" pitchFamily="18" charset="0"/>
                <a:cs typeface="Times New Roman" pitchFamily="18" charset="0"/>
              </a:rPr>
              <a:t>*)Từ khó.</a:t>
            </a:r>
          </a:p>
        </p:txBody>
      </p:sp>
      <p:sp>
        <p:nvSpPr>
          <p:cNvPr id="5134" name="TextBox 2"/>
          <p:cNvSpPr txBox="1">
            <a:spLocks noChangeArrowheads="1"/>
          </p:cNvSpPr>
          <p:nvPr/>
        </p:nvSpPr>
        <p:spPr bwMode="auto">
          <a:xfrm>
            <a:off x="195263" y="771525"/>
            <a:ext cx="3067050"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Luyện đọc theo câu</a:t>
            </a:r>
            <a:r>
              <a:rPr lang="en-US"/>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barn(inVertical)">
                                      <p:cBhvr>
                                        <p:cTn id="12" dur="500"/>
                                        <p:tgtEl>
                                          <p:spTgt spid="5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33"/>
                                        </p:tgtEl>
                                        <p:attrNameLst>
                                          <p:attrName>style.visibility</p:attrName>
                                        </p:attrNameLst>
                                      </p:cBhvr>
                                      <p:to>
                                        <p:strVal val="visible"/>
                                      </p:to>
                                    </p:set>
                                    <p:animEffect transition="in" filter="wipe(down)">
                                      <p:cBhvr>
                                        <p:cTn id="17" dur="500"/>
                                        <p:tgtEl>
                                          <p:spTgt spid="51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105"/>
                                        </p:tgtEl>
                                        <p:attrNameLst>
                                          <p:attrName>style.visibility</p:attrName>
                                        </p:attrNameLst>
                                      </p:cBhvr>
                                      <p:to>
                                        <p:strVal val="visible"/>
                                      </p:to>
                                    </p:set>
                                    <p:anim calcmode="lin" valueType="num">
                                      <p:cBhvr additive="base">
                                        <p:cTn id="22" dur="500" fill="hold"/>
                                        <p:tgtEl>
                                          <p:spTgt spid="4105"/>
                                        </p:tgtEl>
                                        <p:attrNameLst>
                                          <p:attrName>ppt_x</p:attrName>
                                        </p:attrNameLst>
                                      </p:cBhvr>
                                      <p:tavLst>
                                        <p:tav tm="0">
                                          <p:val>
                                            <p:strVal val="#ppt_x"/>
                                          </p:val>
                                        </p:tav>
                                        <p:tav tm="100000">
                                          <p:val>
                                            <p:strVal val="#ppt_x"/>
                                          </p:val>
                                        </p:tav>
                                      </p:tavLst>
                                    </p:anim>
                                    <p:anim calcmode="lin" valueType="num">
                                      <p:cBhvr additive="base">
                                        <p:cTn id="23"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06"/>
                                        </p:tgtEl>
                                        <p:attrNameLst>
                                          <p:attrName>style.visibility</p:attrName>
                                        </p:attrNameLst>
                                      </p:cBhvr>
                                      <p:to>
                                        <p:strVal val="visible"/>
                                      </p:to>
                                    </p:set>
                                    <p:anim calcmode="lin" valueType="num">
                                      <p:cBhvr additive="base">
                                        <p:cTn id="28" dur="500" fill="hold"/>
                                        <p:tgtEl>
                                          <p:spTgt spid="4106"/>
                                        </p:tgtEl>
                                        <p:attrNameLst>
                                          <p:attrName>ppt_x</p:attrName>
                                        </p:attrNameLst>
                                      </p:cBhvr>
                                      <p:tavLst>
                                        <p:tav tm="0">
                                          <p:val>
                                            <p:strVal val="#ppt_x"/>
                                          </p:val>
                                        </p:tav>
                                        <p:tav tm="100000">
                                          <p:val>
                                            <p:strVal val="#ppt_x"/>
                                          </p:val>
                                        </p:tav>
                                      </p:tavLst>
                                    </p:anim>
                                    <p:anim calcmode="lin" valueType="num">
                                      <p:cBhvr additive="base">
                                        <p:cTn id="29"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107"/>
                                        </p:tgtEl>
                                        <p:attrNameLst>
                                          <p:attrName>style.visibility</p:attrName>
                                        </p:attrNameLst>
                                      </p:cBhvr>
                                      <p:to>
                                        <p:strVal val="visible"/>
                                      </p:to>
                                    </p:set>
                                    <p:anim calcmode="lin" valueType="num">
                                      <p:cBhvr additive="base">
                                        <p:cTn id="34" dur="500" fill="hold"/>
                                        <p:tgtEl>
                                          <p:spTgt spid="4107"/>
                                        </p:tgtEl>
                                        <p:attrNameLst>
                                          <p:attrName>ppt_x</p:attrName>
                                        </p:attrNameLst>
                                      </p:cBhvr>
                                      <p:tavLst>
                                        <p:tav tm="0">
                                          <p:val>
                                            <p:strVal val="#ppt_x"/>
                                          </p:val>
                                        </p:tav>
                                        <p:tav tm="100000">
                                          <p:val>
                                            <p:strVal val="#ppt_x"/>
                                          </p:val>
                                        </p:tav>
                                      </p:tavLst>
                                    </p:anim>
                                    <p:anim calcmode="lin" valueType="num">
                                      <p:cBhvr additive="base">
                                        <p:cTn id="35"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108"/>
                                        </p:tgtEl>
                                        <p:attrNameLst>
                                          <p:attrName>style.visibility</p:attrName>
                                        </p:attrNameLst>
                                      </p:cBhvr>
                                      <p:to>
                                        <p:strVal val="visible"/>
                                      </p:to>
                                    </p:set>
                                    <p:anim calcmode="lin" valueType="num">
                                      <p:cBhvr additive="base">
                                        <p:cTn id="40" dur="500" fill="hold"/>
                                        <p:tgtEl>
                                          <p:spTgt spid="4108"/>
                                        </p:tgtEl>
                                        <p:attrNameLst>
                                          <p:attrName>ppt_x</p:attrName>
                                        </p:attrNameLst>
                                      </p:cBhvr>
                                      <p:tavLst>
                                        <p:tav tm="0">
                                          <p:val>
                                            <p:strVal val="#ppt_x"/>
                                          </p:val>
                                        </p:tav>
                                        <p:tav tm="100000">
                                          <p:val>
                                            <p:strVal val="#ppt_x"/>
                                          </p:val>
                                        </p:tav>
                                      </p:tavLst>
                                    </p:anim>
                                    <p:anim calcmode="lin" valueType="num">
                                      <p:cBhvr additive="base">
                                        <p:cTn id="41"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109"/>
                                        </p:tgtEl>
                                        <p:attrNameLst>
                                          <p:attrName>style.visibility</p:attrName>
                                        </p:attrNameLst>
                                      </p:cBhvr>
                                      <p:to>
                                        <p:strVal val="visible"/>
                                      </p:to>
                                    </p:set>
                                    <p:anim calcmode="lin" valueType="num">
                                      <p:cBhvr additive="base">
                                        <p:cTn id="46" dur="500" fill="hold"/>
                                        <p:tgtEl>
                                          <p:spTgt spid="4109"/>
                                        </p:tgtEl>
                                        <p:attrNameLst>
                                          <p:attrName>ppt_x</p:attrName>
                                        </p:attrNameLst>
                                      </p:cBhvr>
                                      <p:tavLst>
                                        <p:tav tm="0">
                                          <p:val>
                                            <p:strVal val="#ppt_x"/>
                                          </p:val>
                                        </p:tav>
                                        <p:tav tm="100000">
                                          <p:val>
                                            <p:strVal val="#ppt_x"/>
                                          </p:val>
                                        </p:tav>
                                      </p:tavLst>
                                    </p:anim>
                                    <p:anim calcmode="lin" valueType="num">
                                      <p:cBhvr additive="base">
                                        <p:cTn id="47"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110"/>
                                        </p:tgtEl>
                                        <p:attrNameLst>
                                          <p:attrName>style.visibility</p:attrName>
                                        </p:attrNameLst>
                                      </p:cBhvr>
                                      <p:to>
                                        <p:strVal val="visible"/>
                                      </p:to>
                                    </p:set>
                                    <p:anim calcmode="lin" valueType="num">
                                      <p:cBhvr additive="base">
                                        <p:cTn id="52" dur="500" fill="hold"/>
                                        <p:tgtEl>
                                          <p:spTgt spid="4110"/>
                                        </p:tgtEl>
                                        <p:attrNameLst>
                                          <p:attrName>ppt_x</p:attrName>
                                        </p:attrNameLst>
                                      </p:cBhvr>
                                      <p:tavLst>
                                        <p:tav tm="0">
                                          <p:val>
                                            <p:strVal val="#ppt_x"/>
                                          </p:val>
                                        </p:tav>
                                        <p:tav tm="100000">
                                          <p:val>
                                            <p:strVal val="#ppt_x"/>
                                          </p:val>
                                        </p:tav>
                                      </p:tavLst>
                                    </p:anim>
                                    <p:anim calcmode="lin" valueType="num">
                                      <p:cBhvr additive="base">
                                        <p:cTn id="53"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113"/>
                                        </p:tgtEl>
                                        <p:attrNameLst>
                                          <p:attrName>style.visibility</p:attrName>
                                        </p:attrNameLst>
                                      </p:cBhvr>
                                      <p:to>
                                        <p:strVal val="visible"/>
                                      </p:to>
                                    </p:set>
                                    <p:anim calcmode="lin" valueType="num">
                                      <p:cBhvr additive="base">
                                        <p:cTn id="58" dur="500" fill="hold"/>
                                        <p:tgtEl>
                                          <p:spTgt spid="4113"/>
                                        </p:tgtEl>
                                        <p:attrNameLst>
                                          <p:attrName>ppt_x</p:attrName>
                                        </p:attrNameLst>
                                      </p:cBhvr>
                                      <p:tavLst>
                                        <p:tav tm="0">
                                          <p:val>
                                            <p:strVal val="#ppt_x"/>
                                          </p:val>
                                        </p:tav>
                                        <p:tav tm="100000">
                                          <p:val>
                                            <p:strVal val="#ppt_x"/>
                                          </p:val>
                                        </p:tav>
                                      </p:tavLst>
                                    </p:anim>
                                    <p:anim calcmode="lin" valueType="num">
                                      <p:cBhvr additive="base">
                                        <p:cTn id="59"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5" grpId="0"/>
      <p:bldP spid="4106" grpId="0"/>
      <p:bldP spid="4107" grpId="0"/>
      <p:bldP spid="4108" grpId="0"/>
      <p:bldP spid="4109" grpId="0"/>
      <p:bldP spid="4110" grpId="0"/>
      <p:bldP spid="4113" grpId="0"/>
      <p:bldP spid="5133" grpId="0"/>
      <p:bldP spid="5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146" name="TextBox 3"/>
          <p:cNvSpPr txBox="1">
            <a:spLocks noChangeArrowheads="1"/>
          </p:cNvSpPr>
          <p:nvPr/>
        </p:nvSpPr>
        <p:spPr bwMode="auto">
          <a:xfrm>
            <a:off x="303213" y="1295400"/>
            <a:ext cx="3713162" cy="584200"/>
          </a:xfrm>
          <a:prstGeom prst="rect">
            <a:avLst/>
          </a:prstGeom>
          <a:noFill/>
          <a:ln w="9525">
            <a:noFill/>
            <a:miter lim="800000"/>
            <a:headEnd/>
            <a:tailEnd/>
          </a:ln>
        </p:spPr>
        <p:txBody>
          <a:bodyPr wrap="none">
            <a:spAutoFit/>
          </a:bodyPr>
          <a:lstStyle/>
          <a:p>
            <a:r>
              <a:rPr lang="en-US" sz="3200" b="1">
                <a:solidFill>
                  <a:srgbClr val="C00000"/>
                </a:solidFill>
                <a:latin typeface="Times New Roman" pitchFamily="18" charset="0"/>
                <a:cs typeface="Times New Roman" pitchFamily="18" charset="0"/>
              </a:rPr>
              <a:t>Bài chia làm 3 đoạn</a:t>
            </a:r>
            <a:r>
              <a:rPr lang="en-US"/>
              <a:t>:</a:t>
            </a:r>
          </a:p>
        </p:txBody>
      </p:sp>
      <p:sp>
        <p:nvSpPr>
          <p:cNvPr id="6147" name="TextBox 4"/>
          <p:cNvSpPr txBox="1">
            <a:spLocks noChangeArrowheads="1"/>
          </p:cNvSpPr>
          <p:nvPr/>
        </p:nvSpPr>
        <p:spPr bwMode="auto">
          <a:xfrm>
            <a:off x="1565275" y="2295525"/>
            <a:ext cx="6391275" cy="523875"/>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Đoạn 1: Từ đầu – là cả nước mạnh khỏe</a:t>
            </a:r>
            <a:r>
              <a:rPr lang="en-US" sz="2800" b="1"/>
              <a:t>.</a:t>
            </a:r>
          </a:p>
        </p:txBody>
      </p:sp>
      <p:sp>
        <p:nvSpPr>
          <p:cNvPr id="6148" name="TextBox 5"/>
          <p:cNvSpPr txBox="1">
            <a:spLocks noChangeArrowheads="1"/>
          </p:cNvSpPr>
          <p:nvPr/>
        </p:nvSpPr>
        <p:spPr bwMode="auto">
          <a:xfrm>
            <a:off x="1531938" y="3200400"/>
            <a:ext cx="5635625" cy="523875"/>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Đoạn 2: Tiếp – như vậy là sức khỏe</a:t>
            </a:r>
            <a:r>
              <a:rPr lang="en-US"/>
              <a:t>.</a:t>
            </a:r>
          </a:p>
        </p:txBody>
      </p:sp>
      <p:sp>
        <p:nvSpPr>
          <p:cNvPr id="6149" name="TextBox 6"/>
          <p:cNvSpPr txBox="1">
            <a:spLocks noChangeArrowheads="1"/>
          </p:cNvSpPr>
          <p:nvPr/>
        </p:nvSpPr>
        <p:spPr bwMode="auto">
          <a:xfrm>
            <a:off x="1565275" y="3959225"/>
            <a:ext cx="2679700" cy="522288"/>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Đoạn 3: Còn lại.</a:t>
            </a:r>
          </a:p>
        </p:txBody>
      </p:sp>
      <p:sp>
        <p:nvSpPr>
          <p:cNvPr id="2" name="Rectangle 1"/>
          <p:cNvSpPr>
            <a:spLocks noChangeArrowheads="1"/>
          </p:cNvSpPr>
          <p:nvPr/>
        </p:nvSpPr>
        <p:spPr bwMode="auto">
          <a:xfrm>
            <a:off x="0" y="398463"/>
            <a:ext cx="4321175" cy="585787"/>
          </a:xfrm>
          <a:prstGeom prst="rect">
            <a:avLst/>
          </a:prstGeom>
          <a:noFill/>
          <a:ln w="9525">
            <a:noFill/>
            <a:miter lim="800000"/>
            <a:headEnd/>
            <a:tailEnd/>
          </a:ln>
        </p:spPr>
        <p:txBody>
          <a:bodyPr wrap="none">
            <a:spAutoFit/>
          </a:bodyPr>
          <a:lstStyle/>
          <a:p>
            <a:r>
              <a:rPr lang="en-US" sz="3200" b="1">
                <a:solidFill>
                  <a:srgbClr val="0070C0"/>
                </a:solidFill>
                <a:latin typeface="Times New Roman" pitchFamily="18" charset="0"/>
                <a:cs typeface="Times New Roman" pitchFamily="18" charset="0"/>
              </a:rPr>
              <a:t>*)Luyện đọc theo đoạn:</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heel(1)">
                                      <p:cBhvr>
                                        <p:cTn id="17" dur="2000"/>
                                        <p:tgtEl>
                                          <p:spTgt spid="614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heel(1)">
                                      <p:cBhvr>
                                        <p:cTn id="20" dur="2000"/>
                                        <p:tgtEl>
                                          <p:spTgt spid="614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wheel(1)">
                                      <p:cBhvr>
                                        <p:cTn id="23"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178" name="Rectangle 10"/>
          <p:cNvSpPr>
            <a:spLocks noChangeArrowheads="1"/>
          </p:cNvSpPr>
          <p:nvPr/>
        </p:nvSpPr>
        <p:spPr bwMode="auto">
          <a:xfrm>
            <a:off x="152400" y="1570038"/>
            <a:ext cx="8839200" cy="1570037"/>
          </a:xfrm>
          <a:prstGeom prst="rect">
            <a:avLst/>
          </a:prstGeom>
          <a:noFill/>
          <a:ln w="9525">
            <a:noFill/>
            <a:miter lim="800000"/>
            <a:headEnd/>
            <a:tailEnd/>
          </a:ln>
          <a:effectLst/>
        </p:spPr>
        <p:txBody>
          <a:bodyPr>
            <a:spAutoFit/>
          </a:bodyPr>
          <a:lstStyle/>
          <a:p>
            <a:r>
              <a:rPr lang="en-US" sz="3200" b="1">
                <a:latin typeface="Times New Roman" pitchFamily="18" charset="0"/>
              </a:rPr>
              <a:t>- Mỗi một người dân yếu ớt tức là cả nước yếu ớt,</a:t>
            </a:r>
          </a:p>
          <a:p>
            <a:r>
              <a:rPr lang="en-US" sz="3200" b="1">
                <a:latin typeface="Times New Roman" pitchFamily="18" charset="0"/>
              </a:rPr>
              <a:t>mỗi một người dân mạnh khỏe  tức là cả nước mạnh khỏe.</a:t>
            </a:r>
          </a:p>
        </p:txBody>
      </p:sp>
      <p:sp>
        <p:nvSpPr>
          <p:cNvPr id="7179" name="Line 11"/>
          <p:cNvSpPr>
            <a:spLocks noChangeShapeType="1"/>
          </p:cNvSpPr>
          <p:nvPr/>
        </p:nvSpPr>
        <p:spPr bwMode="auto">
          <a:xfrm flipH="1">
            <a:off x="4997450" y="1730375"/>
            <a:ext cx="152400" cy="381000"/>
          </a:xfrm>
          <a:prstGeom prst="line">
            <a:avLst/>
          </a:prstGeom>
          <a:noFill/>
          <a:ln w="28575">
            <a:solidFill>
              <a:srgbClr val="990000"/>
            </a:solidFill>
            <a:round/>
            <a:headEnd/>
            <a:tailEnd/>
          </a:ln>
          <a:effectLst/>
        </p:spPr>
        <p:txBody>
          <a:bodyPr/>
          <a:lstStyle/>
          <a:p>
            <a:endParaRPr lang="en-US"/>
          </a:p>
        </p:txBody>
      </p:sp>
      <p:sp>
        <p:nvSpPr>
          <p:cNvPr id="7180" name="Line 12"/>
          <p:cNvSpPr>
            <a:spLocks noChangeShapeType="1"/>
          </p:cNvSpPr>
          <p:nvPr/>
        </p:nvSpPr>
        <p:spPr bwMode="auto">
          <a:xfrm flipH="1">
            <a:off x="8772525" y="1730375"/>
            <a:ext cx="152400" cy="381000"/>
          </a:xfrm>
          <a:prstGeom prst="line">
            <a:avLst/>
          </a:prstGeom>
          <a:noFill/>
          <a:ln w="28575">
            <a:solidFill>
              <a:srgbClr val="990000"/>
            </a:solidFill>
            <a:round/>
            <a:headEnd/>
            <a:tailEnd/>
          </a:ln>
          <a:effectLst/>
        </p:spPr>
        <p:txBody>
          <a:bodyPr/>
          <a:lstStyle/>
          <a:p>
            <a:endParaRPr lang="en-US"/>
          </a:p>
        </p:txBody>
      </p:sp>
      <p:sp>
        <p:nvSpPr>
          <p:cNvPr id="7181" name="Line 13"/>
          <p:cNvSpPr>
            <a:spLocks noChangeShapeType="1"/>
          </p:cNvSpPr>
          <p:nvPr/>
        </p:nvSpPr>
        <p:spPr bwMode="auto">
          <a:xfrm flipH="1">
            <a:off x="5548313" y="2212975"/>
            <a:ext cx="152400" cy="381000"/>
          </a:xfrm>
          <a:prstGeom prst="line">
            <a:avLst/>
          </a:prstGeom>
          <a:noFill/>
          <a:ln w="28575">
            <a:solidFill>
              <a:srgbClr val="990000"/>
            </a:solidFill>
            <a:round/>
            <a:headEnd/>
            <a:tailEnd/>
          </a:ln>
          <a:effectLst/>
        </p:spPr>
        <p:txBody>
          <a:bodyPr/>
          <a:lstStyle/>
          <a:p>
            <a:endParaRPr lang="en-US"/>
          </a:p>
        </p:txBody>
      </p:sp>
      <p:sp>
        <p:nvSpPr>
          <p:cNvPr id="7182" name="Line 14"/>
          <p:cNvSpPr>
            <a:spLocks noChangeShapeType="1"/>
          </p:cNvSpPr>
          <p:nvPr/>
        </p:nvSpPr>
        <p:spPr bwMode="auto">
          <a:xfrm flipH="1">
            <a:off x="2333625" y="2687638"/>
            <a:ext cx="152400" cy="381000"/>
          </a:xfrm>
          <a:prstGeom prst="line">
            <a:avLst/>
          </a:prstGeom>
          <a:noFill/>
          <a:ln w="28575">
            <a:solidFill>
              <a:srgbClr val="990000"/>
            </a:solidFill>
            <a:round/>
            <a:headEnd/>
            <a:tailEnd/>
          </a:ln>
          <a:effectLst/>
        </p:spPr>
        <p:txBody>
          <a:bodyPr/>
          <a:lstStyle/>
          <a:p>
            <a:endParaRPr lang="en-US"/>
          </a:p>
        </p:txBody>
      </p:sp>
      <p:sp>
        <p:nvSpPr>
          <p:cNvPr id="7183" name="Line 15"/>
          <p:cNvSpPr>
            <a:spLocks noChangeShapeType="1"/>
          </p:cNvSpPr>
          <p:nvPr/>
        </p:nvSpPr>
        <p:spPr bwMode="auto">
          <a:xfrm flipH="1">
            <a:off x="2238375" y="2687638"/>
            <a:ext cx="152400" cy="381000"/>
          </a:xfrm>
          <a:prstGeom prst="line">
            <a:avLst/>
          </a:prstGeom>
          <a:noFill/>
          <a:ln w="28575">
            <a:solidFill>
              <a:srgbClr val="990000"/>
            </a:solidFill>
            <a:round/>
            <a:headEnd/>
            <a:tailEnd/>
          </a:ln>
          <a:effectLst/>
        </p:spPr>
        <p:txBody>
          <a:bodyPr/>
          <a:lstStyle/>
          <a:p>
            <a:endParaRPr lang="en-US"/>
          </a:p>
        </p:txBody>
      </p:sp>
      <p:sp>
        <p:nvSpPr>
          <p:cNvPr id="7185" name="Rectangle 17"/>
          <p:cNvSpPr>
            <a:spLocks noChangeArrowheads="1"/>
          </p:cNvSpPr>
          <p:nvPr/>
        </p:nvSpPr>
        <p:spPr bwMode="auto">
          <a:xfrm>
            <a:off x="171450" y="3352800"/>
            <a:ext cx="8601075" cy="1066800"/>
          </a:xfrm>
          <a:prstGeom prst="rect">
            <a:avLst/>
          </a:prstGeom>
          <a:noFill/>
          <a:ln w="9525">
            <a:noFill/>
            <a:miter lim="800000"/>
            <a:headEnd/>
            <a:tailEnd/>
          </a:ln>
          <a:effectLst/>
        </p:spPr>
        <p:txBody>
          <a:bodyPr>
            <a:spAutoFit/>
          </a:bodyPr>
          <a:lstStyle/>
          <a:p>
            <a:pPr>
              <a:buFontTx/>
              <a:buChar char="-"/>
            </a:pPr>
            <a:r>
              <a:rPr lang="en-US" sz="3200" b="1">
                <a:latin typeface="Times New Roman" pitchFamily="18" charset="0"/>
              </a:rPr>
              <a:t>Vậy nên</a:t>
            </a:r>
            <a:r>
              <a:rPr lang="en-US" sz="3200" b="1">
                <a:solidFill>
                  <a:srgbClr val="FF3300"/>
                </a:solidFill>
                <a:latin typeface="Times New Roman" pitchFamily="18" charset="0"/>
              </a:rPr>
              <a:t> </a:t>
            </a:r>
            <a:r>
              <a:rPr lang="en-US" sz="3200" b="1">
                <a:latin typeface="Times New Roman" pitchFamily="18" charset="0"/>
              </a:rPr>
              <a:t>luyện tập thể dục,</a:t>
            </a:r>
            <a:r>
              <a:rPr lang="en-US" sz="3200" b="1">
                <a:solidFill>
                  <a:srgbClr val="FF3300"/>
                </a:solidFill>
                <a:latin typeface="Times New Roman" pitchFamily="18" charset="0"/>
              </a:rPr>
              <a:t> </a:t>
            </a:r>
            <a:r>
              <a:rPr lang="en-US" sz="3200" b="1">
                <a:latin typeface="Times New Roman" pitchFamily="18" charset="0"/>
              </a:rPr>
              <a:t>bồi bổ sức khỏe</a:t>
            </a:r>
            <a:r>
              <a:rPr lang="en-US" sz="3200" b="1">
                <a:solidFill>
                  <a:srgbClr val="FF3300"/>
                </a:solidFill>
                <a:latin typeface="Times New Roman" pitchFamily="18" charset="0"/>
              </a:rPr>
              <a:t> </a:t>
            </a:r>
            <a:r>
              <a:rPr lang="en-US" sz="3200" b="1">
                <a:latin typeface="Times New Roman" pitchFamily="18" charset="0"/>
              </a:rPr>
              <a:t>là bổn phận của mỗi người yêu nước</a:t>
            </a:r>
            <a:r>
              <a:rPr lang="en-US" sz="3200" b="1" i="1">
                <a:latin typeface="Times New Roman" pitchFamily="18" charset="0"/>
              </a:rPr>
              <a:t>.</a:t>
            </a:r>
            <a:endParaRPr lang="en-US" sz="3200" b="1" i="1">
              <a:solidFill>
                <a:srgbClr val="FF3300"/>
              </a:solidFill>
              <a:latin typeface="Times New Roman" pitchFamily="18" charset="0"/>
            </a:endParaRPr>
          </a:p>
        </p:txBody>
      </p:sp>
      <p:sp>
        <p:nvSpPr>
          <p:cNvPr id="7186" name="Line 18"/>
          <p:cNvSpPr>
            <a:spLocks noChangeShapeType="1"/>
          </p:cNvSpPr>
          <p:nvPr/>
        </p:nvSpPr>
        <p:spPr bwMode="auto">
          <a:xfrm flipH="1">
            <a:off x="1800225" y="3455988"/>
            <a:ext cx="152400" cy="381000"/>
          </a:xfrm>
          <a:prstGeom prst="line">
            <a:avLst/>
          </a:prstGeom>
          <a:noFill/>
          <a:ln w="28575">
            <a:solidFill>
              <a:srgbClr val="990000"/>
            </a:solidFill>
            <a:round/>
            <a:headEnd/>
            <a:tailEnd/>
          </a:ln>
          <a:effectLst/>
        </p:spPr>
        <p:txBody>
          <a:bodyPr/>
          <a:lstStyle/>
          <a:p>
            <a:endParaRPr lang="en-US"/>
          </a:p>
        </p:txBody>
      </p:sp>
      <p:sp>
        <p:nvSpPr>
          <p:cNvPr id="7187" name="Line 19"/>
          <p:cNvSpPr>
            <a:spLocks noChangeShapeType="1"/>
          </p:cNvSpPr>
          <p:nvPr/>
        </p:nvSpPr>
        <p:spPr bwMode="auto">
          <a:xfrm flipH="1">
            <a:off x="4997450" y="3455988"/>
            <a:ext cx="152400" cy="381000"/>
          </a:xfrm>
          <a:prstGeom prst="line">
            <a:avLst/>
          </a:prstGeom>
          <a:noFill/>
          <a:ln w="28575">
            <a:solidFill>
              <a:srgbClr val="990000"/>
            </a:solidFill>
            <a:round/>
            <a:headEnd/>
            <a:tailEnd/>
          </a:ln>
          <a:effectLst/>
        </p:spPr>
        <p:txBody>
          <a:bodyPr/>
          <a:lstStyle/>
          <a:p>
            <a:endParaRPr lang="en-US"/>
          </a:p>
        </p:txBody>
      </p:sp>
      <p:sp>
        <p:nvSpPr>
          <p:cNvPr id="7188" name="Line 20"/>
          <p:cNvSpPr>
            <a:spLocks noChangeShapeType="1"/>
          </p:cNvSpPr>
          <p:nvPr/>
        </p:nvSpPr>
        <p:spPr bwMode="auto">
          <a:xfrm flipH="1">
            <a:off x="8305800" y="3455988"/>
            <a:ext cx="152400" cy="381000"/>
          </a:xfrm>
          <a:prstGeom prst="line">
            <a:avLst/>
          </a:prstGeom>
          <a:noFill/>
          <a:ln w="28575">
            <a:solidFill>
              <a:srgbClr val="990000"/>
            </a:solidFill>
            <a:round/>
            <a:headEnd/>
            <a:tailEnd/>
          </a:ln>
          <a:effectLst/>
        </p:spPr>
        <p:txBody>
          <a:bodyPr/>
          <a:lstStyle/>
          <a:p>
            <a:endParaRPr lang="en-US"/>
          </a:p>
        </p:txBody>
      </p:sp>
      <p:sp>
        <p:nvSpPr>
          <p:cNvPr id="7189" name="Line 21"/>
          <p:cNvSpPr>
            <a:spLocks noChangeShapeType="1"/>
          </p:cNvSpPr>
          <p:nvPr/>
        </p:nvSpPr>
        <p:spPr bwMode="auto">
          <a:xfrm flipH="1">
            <a:off x="6219825" y="3963988"/>
            <a:ext cx="152400" cy="381000"/>
          </a:xfrm>
          <a:prstGeom prst="line">
            <a:avLst/>
          </a:prstGeom>
          <a:noFill/>
          <a:ln w="28575">
            <a:solidFill>
              <a:srgbClr val="990000"/>
            </a:solidFill>
            <a:round/>
            <a:headEnd/>
            <a:tailEnd/>
          </a:ln>
          <a:effectLst/>
        </p:spPr>
        <p:txBody>
          <a:bodyPr/>
          <a:lstStyle/>
          <a:p>
            <a:endParaRPr lang="en-US"/>
          </a:p>
        </p:txBody>
      </p:sp>
      <p:sp>
        <p:nvSpPr>
          <p:cNvPr id="7190" name="Line 22"/>
          <p:cNvSpPr>
            <a:spLocks noChangeShapeType="1"/>
          </p:cNvSpPr>
          <p:nvPr/>
        </p:nvSpPr>
        <p:spPr bwMode="auto">
          <a:xfrm flipH="1">
            <a:off x="6296025" y="3921125"/>
            <a:ext cx="152400" cy="381000"/>
          </a:xfrm>
          <a:prstGeom prst="line">
            <a:avLst/>
          </a:prstGeom>
          <a:noFill/>
          <a:ln w="28575">
            <a:solidFill>
              <a:srgbClr val="990000"/>
            </a:solidFill>
            <a:round/>
            <a:headEnd/>
            <a:tailEnd/>
          </a:ln>
          <a:effectLst/>
        </p:spPr>
        <p:txBody>
          <a:bodyPr/>
          <a:lstStyle/>
          <a:p>
            <a:endParaRPr lang="en-US"/>
          </a:p>
        </p:txBody>
      </p:sp>
      <p:sp>
        <p:nvSpPr>
          <p:cNvPr id="3" name="TextBox 2"/>
          <p:cNvSpPr txBox="1">
            <a:spLocks noChangeArrowheads="1"/>
          </p:cNvSpPr>
          <p:nvPr/>
        </p:nvSpPr>
        <p:spPr bwMode="auto">
          <a:xfrm>
            <a:off x="152400" y="425450"/>
            <a:ext cx="2162175" cy="523875"/>
          </a:xfrm>
          <a:prstGeom prst="rect">
            <a:avLst/>
          </a:prstGeom>
          <a:noFill/>
          <a:ln w="9525">
            <a:noFill/>
            <a:miter lim="800000"/>
            <a:headEnd/>
            <a:tailEnd/>
          </a:ln>
        </p:spPr>
        <p:txBody>
          <a:bodyPr wrap="none">
            <a:spAutoFit/>
          </a:bodyPr>
          <a:lstStyle/>
          <a:p>
            <a:r>
              <a:rPr lang="en-US" sz="2800" b="1">
                <a:solidFill>
                  <a:srgbClr val="0070C0"/>
                </a:solidFill>
                <a:latin typeface="Times New Roman" pitchFamily="18" charset="0"/>
                <a:cs typeface="Times New Roman" pitchFamily="18" charset="0"/>
              </a:rPr>
              <a:t>Câu văn dài:</a:t>
            </a:r>
          </a:p>
        </p:txBody>
      </p:sp>
      <p:sp>
        <p:nvSpPr>
          <p:cNvPr id="4" name="TextBox 3"/>
          <p:cNvSpPr txBox="1">
            <a:spLocks noChangeArrowheads="1"/>
          </p:cNvSpPr>
          <p:nvPr/>
        </p:nvSpPr>
        <p:spPr bwMode="auto">
          <a:xfrm>
            <a:off x="3771900" y="1570038"/>
            <a:ext cx="1330325" cy="584200"/>
          </a:xfrm>
          <a:prstGeom prst="rect">
            <a:avLst/>
          </a:prstGeom>
          <a:noFill/>
          <a:ln w="9525">
            <a:noFill/>
            <a:miter lim="800000"/>
            <a:headEnd/>
            <a:tailEnd/>
          </a:ln>
        </p:spPr>
        <p:txBody>
          <a:bodyPr wrap="none">
            <a:spAutoFit/>
          </a:bodyPr>
          <a:lstStyle/>
          <a:p>
            <a:r>
              <a:rPr lang="en-US"/>
              <a:t> </a:t>
            </a:r>
            <a:r>
              <a:rPr lang="en-US" sz="3200" b="1">
                <a:solidFill>
                  <a:srgbClr val="C00000"/>
                </a:solidFill>
                <a:latin typeface="Times New Roman" pitchFamily="18" charset="0"/>
                <a:cs typeface="Times New Roman" pitchFamily="18" charset="0"/>
              </a:rPr>
              <a:t>yếu ớt</a:t>
            </a:r>
          </a:p>
        </p:txBody>
      </p:sp>
      <p:sp>
        <p:nvSpPr>
          <p:cNvPr id="5" name="TextBox 4"/>
          <p:cNvSpPr txBox="1">
            <a:spLocks noChangeArrowheads="1"/>
          </p:cNvSpPr>
          <p:nvPr/>
        </p:nvSpPr>
        <p:spPr bwMode="auto">
          <a:xfrm>
            <a:off x="6000750" y="1570038"/>
            <a:ext cx="2847975" cy="584200"/>
          </a:xfrm>
          <a:prstGeom prst="rect">
            <a:avLst/>
          </a:prstGeom>
          <a:noFill/>
          <a:ln w="9525">
            <a:noFill/>
            <a:miter lim="800000"/>
            <a:headEnd/>
            <a:tailEnd/>
          </a:ln>
        </p:spPr>
        <p:txBody>
          <a:bodyPr wrap="none">
            <a:spAutoFit/>
          </a:bodyPr>
          <a:lstStyle/>
          <a:p>
            <a:r>
              <a:rPr lang="en-US" sz="3200" b="1">
                <a:solidFill>
                  <a:srgbClr val="C00000"/>
                </a:solidFill>
                <a:latin typeface="Times New Roman" pitchFamily="18" charset="0"/>
                <a:cs typeface="Times New Roman" pitchFamily="18" charset="0"/>
              </a:rPr>
              <a:t> cả nước yếu ớt</a:t>
            </a:r>
          </a:p>
        </p:txBody>
      </p:sp>
      <p:sp>
        <p:nvSpPr>
          <p:cNvPr id="6" name="TextBox 5"/>
          <p:cNvSpPr txBox="1">
            <a:spLocks noChangeArrowheads="1"/>
          </p:cNvSpPr>
          <p:nvPr/>
        </p:nvSpPr>
        <p:spPr bwMode="auto">
          <a:xfrm>
            <a:off x="3505200" y="2062163"/>
            <a:ext cx="2195513" cy="585787"/>
          </a:xfrm>
          <a:prstGeom prst="rect">
            <a:avLst/>
          </a:prstGeom>
          <a:noFill/>
          <a:ln w="9525">
            <a:noFill/>
            <a:miter lim="800000"/>
            <a:headEnd/>
            <a:tailEnd/>
          </a:ln>
        </p:spPr>
        <p:txBody>
          <a:bodyPr wrap="none">
            <a:spAutoFit/>
          </a:bodyPr>
          <a:lstStyle/>
          <a:p>
            <a:r>
              <a:rPr lang="en-US"/>
              <a:t> </a:t>
            </a:r>
            <a:r>
              <a:rPr lang="en-US" sz="3200" b="1">
                <a:solidFill>
                  <a:srgbClr val="C00000"/>
                </a:solidFill>
                <a:latin typeface="Times New Roman" pitchFamily="18" charset="0"/>
                <a:cs typeface="Times New Roman" pitchFamily="18" charset="0"/>
              </a:rPr>
              <a:t>mạnh khỏe</a:t>
            </a:r>
          </a:p>
        </p:txBody>
      </p:sp>
      <p:sp>
        <p:nvSpPr>
          <p:cNvPr id="7" name="TextBox 6"/>
          <p:cNvSpPr txBox="1">
            <a:spLocks noChangeArrowheads="1"/>
          </p:cNvSpPr>
          <p:nvPr/>
        </p:nvSpPr>
        <p:spPr bwMode="auto">
          <a:xfrm>
            <a:off x="6702425" y="2062163"/>
            <a:ext cx="1624013" cy="585787"/>
          </a:xfrm>
          <a:prstGeom prst="rect">
            <a:avLst/>
          </a:prstGeom>
          <a:noFill/>
          <a:ln w="9525">
            <a:noFill/>
            <a:miter lim="800000"/>
            <a:headEnd/>
            <a:tailEnd/>
          </a:ln>
        </p:spPr>
        <p:txBody>
          <a:bodyPr wrap="none">
            <a:spAutoFit/>
          </a:bodyPr>
          <a:lstStyle/>
          <a:p>
            <a:r>
              <a:rPr lang="en-US"/>
              <a:t> </a:t>
            </a:r>
            <a:r>
              <a:rPr lang="en-US" sz="3200" b="1">
                <a:solidFill>
                  <a:srgbClr val="C00000"/>
                </a:solidFill>
                <a:latin typeface="Times New Roman" pitchFamily="18" charset="0"/>
                <a:cs typeface="Times New Roman" pitchFamily="18" charset="0"/>
              </a:rPr>
              <a:t>cả nước</a:t>
            </a:r>
          </a:p>
        </p:txBody>
      </p:sp>
      <p:sp>
        <p:nvSpPr>
          <p:cNvPr id="8" name="TextBox 7"/>
          <p:cNvSpPr txBox="1">
            <a:spLocks noChangeArrowheads="1"/>
          </p:cNvSpPr>
          <p:nvPr/>
        </p:nvSpPr>
        <p:spPr bwMode="auto">
          <a:xfrm>
            <a:off x="85725" y="2555875"/>
            <a:ext cx="2197100" cy="584200"/>
          </a:xfrm>
          <a:prstGeom prst="rect">
            <a:avLst/>
          </a:prstGeom>
          <a:noFill/>
          <a:ln w="9525">
            <a:noFill/>
            <a:miter lim="800000"/>
            <a:headEnd/>
            <a:tailEnd/>
          </a:ln>
        </p:spPr>
        <p:txBody>
          <a:bodyPr wrap="none">
            <a:spAutoFit/>
          </a:bodyPr>
          <a:lstStyle/>
          <a:p>
            <a:r>
              <a:rPr lang="en-US"/>
              <a:t> </a:t>
            </a:r>
            <a:r>
              <a:rPr lang="en-US" sz="3200" b="1">
                <a:solidFill>
                  <a:srgbClr val="C00000"/>
                </a:solidFill>
                <a:latin typeface="Times New Roman" pitchFamily="18" charset="0"/>
                <a:cs typeface="Times New Roman" pitchFamily="18" charset="0"/>
              </a:rPr>
              <a:t>mạnh khỏe</a:t>
            </a:r>
          </a:p>
        </p:txBody>
      </p:sp>
      <p:sp>
        <p:nvSpPr>
          <p:cNvPr id="9" name="TextBox 8"/>
          <p:cNvSpPr txBox="1">
            <a:spLocks noChangeArrowheads="1"/>
          </p:cNvSpPr>
          <p:nvPr/>
        </p:nvSpPr>
        <p:spPr bwMode="auto">
          <a:xfrm>
            <a:off x="1800225" y="3344863"/>
            <a:ext cx="1878013" cy="584200"/>
          </a:xfrm>
          <a:prstGeom prst="rect">
            <a:avLst/>
          </a:prstGeom>
          <a:noFill/>
          <a:ln w="9525">
            <a:noFill/>
            <a:miter lim="800000"/>
            <a:headEnd/>
            <a:tailEnd/>
          </a:ln>
        </p:spPr>
        <p:txBody>
          <a:bodyPr wrap="none">
            <a:spAutoFit/>
          </a:bodyPr>
          <a:lstStyle/>
          <a:p>
            <a:r>
              <a:rPr lang="en-US"/>
              <a:t> </a:t>
            </a:r>
            <a:r>
              <a:rPr lang="en-US" sz="3200" b="1">
                <a:solidFill>
                  <a:srgbClr val="C00000"/>
                </a:solidFill>
                <a:latin typeface="Times New Roman" pitchFamily="18" charset="0"/>
                <a:cs typeface="Times New Roman" pitchFamily="18" charset="0"/>
              </a:rPr>
              <a:t>luyện tập</a:t>
            </a:r>
          </a:p>
        </p:txBody>
      </p:sp>
      <p:sp>
        <p:nvSpPr>
          <p:cNvPr id="10" name="TextBox 9"/>
          <p:cNvSpPr txBox="1">
            <a:spLocks noChangeArrowheads="1"/>
          </p:cNvSpPr>
          <p:nvPr/>
        </p:nvSpPr>
        <p:spPr bwMode="auto">
          <a:xfrm>
            <a:off x="4926013" y="3360738"/>
            <a:ext cx="1370012" cy="585787"/>
          </a:xfrm>
          <a:prstGeom prst="rect">
            <a:avLst/>
          </a:prstGeom>
          <a:noFill/>
          <a:ln w="9525">
            <a:noFill/>
            <a:miter lim="800000"/>
            <a:headEnd/>
            <a:tailEnd/>
          </a:ln>
        </p:spPr>
        <p:txBody>
          <a:bodyPr wrap="none">
            <a:spAutoFit/>
          </a:bodyPr>
          <a:lstStyle/>
          <a:p>
            <a:r>
              <a:rPr lang="en-US" sz="3200" b="1">
                <a:solidFill>
                  <a:srgbClr val="C00000"/>
                </a:solidFill>
                <a:latin typeface="Times New Roman" pitchFamily="18" charset="0"/>
                <a:cs typeface="Times New Roman" pitchFamily="18" charset="0"/>
              </a:rPr>
              <a:t> bồi bổ</a:t>
            </a:r>
          </a:p>
        </p:txBody>
      </p:sp>
      <p:sp>
        <p:nvSpPr>
          <p:cNvPr id="11" name="TextBox 10"/>
          <p:cNvSpPr txBox="1">
            <a:spLocks noChangeArrowheads="1"/>
          </p:cNvSpPr>
          <p:nvPr/>
        </p:nvSpPr>
        <p:spPr bwMode="auto">
          <a:xfrm>
            <a:off x="85725" y="3836988"/>
            <a:ext cx="1900238" cy="584200"/>
          </a:xfrm>
          <a:prstGeom prst="rect">
            <a:avLst/>
          </a:prstGeom>
          <a:noFill/>
          <a:ln w="9525">
            <a:noFill/>
            <a:miter lim="800000"/>
            <a:headEnd/>
            <a:tailEnd/>
          </a:ln>
        </p:spPr>
        <p:txBody>
          <a:bodyPr wrap="none">
            <a:spAutoFit/>
          </a:bodyPr>
          <a:lstStyle/>
          <a:p>
            <a:r>
              <a:rPr lang="en-US"/>
              <a:t> </a:t>
            </a:r>
            <a:r>
              <a:rPr lang="en-US" sz="3200" b="1">
                <a:solidFill>
                  <a:srgbClr val="C00000"/>
                </a:solidFill>
                <a:latin typeface="Times New Roman" pitchFamily="18" charset="0"/>
                <a:cs typeface="Times New Roman" pitchFamily="18" charset="0"/>
              </a:rPr>
              <a:t>bổn phận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checkerboard(across)">
                                      <p:cBhvr>
                                        <p:cTn id="12" dur="500"/>
                                        <p:tgtEl>
                                          <p:spTgt spid="717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1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179"/>
                                        </p:tgtEl>
                                        <p:attrNameLst>
                                          <p:attrName>style.visibility</p:attrName>
                                        </p:attrNameLst>
                                      </p:cBhvr>
                                      <p:to>
                                        <p:strVal val="visible"/>
                                      </p:to>
                                    </p:set>
                                    <p:animEffect transition="in" filter="wipe(up)">
                                      <p:cBhvr>
                                        <p:cTn id="20" dur="500"/>
                                        <p:tgtEl>
                                          <p:spTgt spid="717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wipe(up)">
                                      <p:cBhvr>
                                        <p:cTn id="27" dur="500"/>
                                        <p:tgtEl>
                                          <p:spTgt spid="718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7181"/>
                                        </p:tgtEl>
                                        <p:attrNameLst>
                                          <p:attrName>style.visibility</p:attrName>
                                        </p:attrNameLst>
                                      </p:cBhvr>
                                      <p:to>
                                        <p:strVal val="visible"/>
                                      </p:to>
                                    </p:set>
                                    <p:animEffect transition="in" filter="wipe(up)">
                                      <p:cBhvr>
                                        <p:cTn id="34" dur="500"/>
                                        <p:tgtEl>
                                          <p:spTgt spid="718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10"/>
                                        <p:tgtEl>
                                          <p:spTgt spid="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182"/>
                                        </p:tgtEl>
                                        <p:attrNameLst>
                                          <p:attrName>style.visibility</p:attrName>
                                        </p:attrNameLst>
                                      </p:cBhvr>
                                      <p:to>
                                        <p:strVal val="visible"/>
                                      </p:to>
                                    </p:set>
                                    <p:animEffect transition="in" filter="wipe(up)">
                                      <p:cBhvr>
                                        <p:cTn id="43" dur="500"/>
                                        <p:tgtEl>
                                          <p:spTgt spid="7182"/>
                                        </p:tgtEl>
                                      </p:cBhvr>
                                    </p:animEffect>
                                  </p:childTnLst>
                                </p:cTn>
                              </p:par>
                            </p:childTnLst>
                          </p:cTn>
                        </p:par>
                        <p:par>
                          <p:cTn id="44" fill="hold">
                            <p:stCondLst>
                              <p:cond delay="6000"/>
                            </p:stCondLst>
                            <p:childTnLst>
                              <p:par>
                                <p:cTn id="45" presetID="22" presetClass="entr" presetSubtype="1" fill="hold" grpId="0" nodeType="afterEffect">
                                  <p:stCondLst>
                                    <p:cond delay="0"/>
                                  </p:stCondLst>
                                  <p:childTnLst>
                                    <p:set>
                                      <p:cBhvr>
                                        <p:cTn id="46" dur="1" fill="hold">
                                          <p:stCondLst>
                                            <p:cond delay="0"/>
                                          </p:stCondLst>
                                        </p:cTn>
                                        <p:tgtEl>
                                          <p:spTgt spid="7183"/>
                                        </p:tgtEl>
                                        <p:attrNameLst>
                                          <p:attrName>style.visibility</p:attrName>
                                        </p:attrNameLst>
                                      </p:cBhvr>
                                      <p:to>
                                        <p:strVal val="visible"/>
                                      </p:to>
                                    </p:set>
                                    <p:animEffect transition="in" filter="wipe(up)">
                                      <p:cBhvr>
                                        <p:cTn id="47" dur="500"/>
                                        <p:tgtEl>
                                          <p:spTgt spid="718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185"/>
                                        </p:tgtEl>
                                        <p:attrNameLst>
                                          <p:attrName>style.visibility</p:attrName>
                                        </p:attrNameLst>
                                      </p:cBhvr>
                                      <p:to>
                                        <p:strVal val="visible"/>
                                      </p:to>
                                    </p:set>
                                    <p:animEffect transition="in" filter="checkerboard(across)">
                                      <p:cBhvr>
                                        <p:cTn id="52" dur="500"/>
                                        <p:tgtEl>
                                          <p:spTgt spid="7185"/>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7186"/>
                                        </p:tgtEl>
                                        <p:attrNameLst>
                                          <p:attrName>style.visibility</p:attrName>
                                        </p:attrNameLst>
                                      </p:cBhvr>
                                      <p:to>
                                        <p:strVal val="visible"/>
                                      </p:to>
                                    </p:set>
                                    <p:animEffect transition="in" filter="wipe(up)">
                                      <p:cBhvr>
                                        <p:cTn id="56" dur="500"/>
                                        <p:tgtEl>
                                          <p:spTgt spid="7186"/>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heel(1)">
                                      <p:cBhvr>
                                        <p:cTn id="59" dur="2000"/>
                                        <p:tgtEl>
                                          <p:spTgt spid="9"/>
                                        </p:tgtEl>
                                      </p:cBhvr>
                                    </p:animEffect>
                                  </p:childTnLst>
                                </p:cTn>
                              </p:par>
                            </p:childTnLst>
                          </p:cTn>
                        </p:par>
                        <p:par>
                          <p:cTn id="60" fill="hold">
                            <p:stCondLst>
                              <p:cond delay="2500"/>
                            </p:stCondLst>
                            <p:childTnLst>
                              <p:par>
                                <p:cTn id="61" presetID="22" presetClass="entr" presetSubtype="1" fill="hold" grpId="0" nodeType="afterEffect">
                                  <p:stCondLst>
                                    <p:cond delay="0"/>
                                  </p:stCondLst>
                                  <p:childTnLst>
                                    <p:set>
                                      <p:cBhvr>
                                        <p:cTn id="62" dur="1" fill="hold">
                                          <p:stCondLst>
                                            <p:cond delay="0"/>
                                          </p:stCondLst>
                                        </p:cTn>
                                        <p:tgtEl>
                                          <p:spTgt spid="7187"/>
                                        </p:tgtEl>
                                        <p:attrNameLst>
                                          <p:attrName>style.visibility</p:attrName>
                                        </p:attrNameLst>
                                      </p:cBhvr>
                                      <p:to>
                                        <p:strVal val="visible"/>
                                      </p:to>
                                    </p:set>
                                    <p:animEffect transition="in" filter="wipe(up)">
                                      <p:cBhvr>
                                        <p:cTn id="63" dur="500"/>
                                        <p:tgtEl>
                                          <p:spTgt spid="7187"/>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heel(1)">
                                      <p:cBhvr>
                                        <p:cTn id="66" dur="2000"/>
                                        <p:tgtEl>
                                          <p:spTgt spid="10"/>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7188"/>
                                        </p:tgtEl>
                                        <p:attrNameLst>
                                          <p:attrName>style.visibility</p:attrName>
                                        </p:attrNameLst>
                                      </p:cBhvr>
                                      <p:to>
                                        <p:strVal val="visible"/>
                                      </p:to>
                                    </p:set>
                                    <p:animEffect transition="in" filter="wipe(up)">
                                      <p:cBhvr>
                                        <p:cTn id="70" dur="500"/>
                                        <p:tgtEl>
                                          <p:spTgt spid="7188"/>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heel(1)">
                                      <p:cBhvr>
                                        <p:cTn id="73" dur="2000"/>
                                        <p:tgtEl>
                                          <p:spTgt spid="11"/>
                                        </p:tgtEl>
                                      </p:cBhvr>
                                    </p:animEffect>
                                  </p:childTnLst>
                                </p:cTn>
                              </p:par>
                            </p:childTnLst>
                          </p:cTn>
                        </p:par>
                        <p:par>
                          <p:cTn id="74" fill="hold">
                            <p:stCondLst>
                              <p:cond delay="6500"/>
                            </p:stCondLst>
                            <p:childTnLst>
                              <p:par>
                                <p:cTn id="75" presetID="22" presetClass="entr" presetSubtype="1" fill="hold" grpId="0" nodeType="afterEffect">
                                  <p:stCondLst>
                                    <p:cond delay="0"/>
                                  </p:stCondLst>
                                  <p:childTnLst>
                                    <p:set>
                                      <p:cBhvr>
                                        <p:cTn id="76" dur="1" fill="hold">
                                          <p:stCondLst>
                                            <p:cond delay="0"/>
                                          </p:stCondLst>
                                        </p:cTn>
                                        <p:tgtEl>
                                          <p:spTgt spid="7189"/>
                                        </p:tgtEl>
                                        <p:attrNameLst>
                                          <p:attrName>style.visibility</p:attrName>
                                        </p:attrNameLst>
                                      </p:cBhvr>
                                      <p:to>
                                        <p:strVal val="visible"/>
                                      </p:to>
                                    </p:set>
                                    <p:animEffect transition="in" filter="wipe(up)">
                                      <p:cBhvr>
                                        <p:cTn id="77" dur="500"/>
                                        <p:tgtEl>
                                          <p:spTgt spid="7189"/>
                                        </p:tgtEl>
                                      </p:cBhvr>
                                    </p:animEffect>
                                  </p:childTnLst>
                                </p:cTn>
                              </p:par>
                            </p:childTnLst>
                          </p:cTn>
                        </p:par>
                        <p:par>
                          <p:cTn id="78" fill="hold" nodeType="afterGroup">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190"/>
                                        </p:tgtEl>
                                        <p:attrNameLst>
                                          <p:attrName>style.visibility</p:attrName>
                                        </p:attrNameLst>
                                      </p:cBhvr>
                                      <p:to>
                                        <p:strVal val="visible"/>
                                      </p:to>
                                    </p:set>
                                    <p:animEffect transition="in" filter="wipe(up)">
                                      <p:cBhvr>
                                        <p:cTn id="81"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animBg="1"/>
      <p:bldP spid="7180" grpId="0" animBg="1"/>
      <p:bldP spid="7181" grpId="0" animBg="1"/>
      <p:bldP spid="7182" grpId="0" animBg="1"/>
      <p:bldP spid="7183" grpId="0" animBg="1"/>
      <p:bldP spid="7185" grpId="0"/>
      <p:bldP spid="7186" grpId="0" animBg="1"/>
      <p:bldP spid="7187" grpId="0" animBg="1"/>
      <p:bldP spid="7188" grpId="0" animBg="1"/>
      <p:bldP spid="7189" grpId="0" animBg="1"/>
      <p:bldP spid="7190" grpId="0" animBg="1"/>
      <p:bldP spid="3" grpId="0"/>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194" name="TextBox 3"/>
          <p:cNvSpPr txBox="1">
            <a:spLocks noChangeArrowheads="1"/>
          </p:cNvSpPr>
          <p:nvPr/>
        </p:nvSpPr>
        <p:spPr bwMode="auto">
          <a:xfrm>
            <a:off x="914400" y="914400"/>
            <a:ext cx="3638550" cy="523875"/>
          </a:xfrm>
          <a:prstGeom prst="rect">
            <a:avLst/>
          </a:prstGeom>
          <a:noFill/>
          <a:ln w="9525">
            <a:noFill/>
            <a:miter lim="800000"/>
            <a:headEnd/>
            <a:tailEnd/>
          </a:ln>
        </p:spPr>
        <p:txBody>
          <a:bodyPr wrap="none">
            <a:spAutoFit/>
          </a:bodyPr>
          <a:lstStyle/>
          <a:p>
            <a:r>
              <a:rPr lang="en-US" sz="2800" b="1">
                <a:solidFill>
                  <a:srgbClr val="C00000"/>
                </a:solidFill>
                <a:latin typeface="Times New Roman" pitchFamily="18" charset="0"/>
                <a:cs typeface="Times New Roman" pitchFamily="18" charset="0"/>
              </a:rPr>
              <a:t>Thi đọc theo nhóm đôi</a:t>
            </a:r>
          </a:p>
        </p:txBody>
      </p:sp>
      <p:sp>
        <p:nvSpPr>
          <p:cNvPr id="8195" name="TextBox 4"/>
          <p:cNvSpPr txBox="1">
            <a:spLocks noChangeArrowheads="1"/>
          </p:cNvSpPr>
          <p:nvPr/>
        </p:nvSpPr>
        <p:spPr bwMode="auto">
          <a:xfrm>
            <a:off x="1143000" y="1600200"/>
            <a:ext cx="2211388" cy="523875"/>
          </a:xfrm>
          <a:prstGeom prst="rect">
            <a:avLst/>
          </a:prstGeom>
          <a:noFill/>
          <a:ln w="9525">
            <a:noFill/>
            <a:miter lim="800000"/>
            <a:headEnd/>
            <a:tailEnd/>
          </a:ln>
        </p:spPr>
        <p:txBody>
          <a:bodyPr wrap="none">
            <a:spAutoFit/>
          </a:bodyPr>
          <a:lstStyle/>
          <a:p>
            <a:r>
              <a:rPr lang="en-US" sz="2800" b="1">
                <a:solidFill>
                  <a:srgbClr val="C00000"/>
                </a:solidFill>
                <a:latin typeface="Times New Roman" pitchFamily="18" charset="0"/>
                <a:cs typeface="Times New Roman" pitchFamily="18" charset="0"/>
              </a:rPr>
              <a:t>Đọc toàn bài.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9223" name="AutoShape 7">
            <a:hlinkClick r:id="rId3" action="ppaction://hlinksldjump"/>
          </p:cNvPr>
          <p:cNvSpPr>
            <a:spLocks noChangeArrowheads="1"/>
          </p:cNvSpPr>
          <p:nvPr/>
        </p:nvSpPr>
        <p:spPr bwMode="gray">
          <a:xfrm>
            <a:off x="0" y="685800"/>
            <a:ext cx="25146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lgn="ctr"/>
            <a:r>
              <a:rPr lang="en-US" sz="2800" b="1">
                <a:solidFill>
                  <a:srgbClr val="990000"/>
                </a:solidFill>
                <a:latin typeface="Times New Roman" pitchFamily="18" charset="0"/>
              </a:rPr>
              <a:t>Tìm hiểu bài:</a:t>
            </a:r>
          </a:p>
        </p:txBody>
      </p:sp>
      <p:sp>
        <p:nvSpPr>
          <p:cNvPr id="9224" name="AutoShape 8"/>
          <p:cNvSpPr>
            <a:spLocks noChangeArrowheads="1"/>
          </p:cNvSpPr>
          <p:nvPr/>
        </p:nvSpPr>
        <p:spPr bwMode="auto">
          <a:xfrm>
            <a:off x="152400" y="1676400"/>
            <a:ext cx="8610600" cy="1143000"/>
          </a:xfrm>
          <a:prstGeom prst="flowChartAlternateProcess">
            <a:avLst/>
          </a:prstGeom>
          <a:solidFill>
            <a:schemeClr val="bg1"/>
          </a:solidFill>
          <a:ln w="28575">
            <a:solidFill>
              <a:srgbClr val="990000"/>
            </a:solidFill>
            <a:miter lim="800000"/>
            <a:headEnd/>
            <a:tailEnd/>
          </a:ln>
          <a:effectLst/>
        </p:spPr>
        <p:txBody>
          <a:bodyPr wrap="none" anchor="ctr"/>
          <a:lstStyle/>
          <a:p>
            <a:r>
              <a:rPr lang="en-US" sz="3200" b="1" i="1">
                <a:solidFill>
                  <a:srgbClr val="000099"/>
                </a:solidFill>
                <a:latin typeface="Times New Roman" pitchFamily="18" charset="0"/>
              </a:rPr>
              <a:t>1)Sức khỏe cần thiết như thế nào trong việc xây</a:t>
            </a:r>
          </a:p>
          <a:p>
            <a:r>
              <a:rPr lang="en-US" sz="3200" b="1" i="1">
                <a:solidFill>
                  <a:srgbClr val="000099"/>
                </a:solidFill>
                <a:latin typeface="Times New Roman" pitchFamily="18" charset="0"/>
              </a:rPr>
              <a:t> dựng và bảo vệ Tổ quốc ?</a:t>
            </a:r>
          </a:p>
        </p:txBody>
      </p:sp>
      <p:sp>
        <p:nvSpPr>
          <p:cNvPr id="9225" name="AutoShape 9"/>
          <p:cNvSpPr>
            <a:spLocks noChangeArrowheads="1"/>
          </p:cNvSpPr>
          <p:nvPr/>
        </p:nvSpPr>
        <p:spPr bwMode="auto">
          <a:xfrm>
            <a:off x="42863" y="3543300"/>
            <a:ext cx="8610600" cy="1752600"/>
          </a:xfrm>
          <a:prstGeom prst="flowChartAlternateProcess">
            <a:avLst/>
          </a:prstGeom>
          <a:solidFill>
            <a:schemeClr val="bg1"/>
          </a:solidFill>
          <a:ln w="28575">
            <a:solidFill>
              <a:srgbClr val="000099"/>
            </a:solidFill>
            <a:miter lim="800000"/>
            <a:headEnd/>
            <a:tailEnd/>
          </a:ln>
          <a:effectLst/>
        </p:spPr>
        <p:txBody>
          <a:bodyPr wrap="none" anchor="ctr"/>
          <a:lstStyle/>
          <a:p>
            <a:pPr>
              <a:buFontTx/>
              <a:buChar char="-"/>
            </a:pPr>
            <a:r>
              <a:rPr lang="en-US" sz="3200" b="1" i="1">
                <a:solidFill>
                  <a:srgbClr val="990000"/>
                </a:solidFill>
                <a:latin typeface="Times New Roman" pitchFamily="18" charset="0"/>
              </a:rPr>
              <a:t>Sức khỏe giúp giữ gìn dân chủ, xây dựng nước</a:t>
            </a:r>
          </a:p>
          <a:p>
            <a:r>
              <a:rPr lang="en-US" sz="3200" b="1" i="1">
                <a:solidFill>
                  <a:srgbClr val="990000"/>
                </a:solidFill>
                <a:latin typeface="Times New Roman" pitchFamily="18" charset="0"/>
              </a:rPr>
              <a:t>nhà, gây đời sống mới. Việc gì cũng phải có sức </a:t>
            </a:r>
          </a:p>
          <a:p>
            <a:r>
              <a:rPr lang="en-US" sz="3200" b="1" i="1">
                <a:solidFill>
                  <a:srgbClr val="990000"/>
                </a:solidFill>
                <a:latin typeface="Times New Roman" pitchFamily="18" charset="0"/>
              </a:rPr>
              <a:t>khỏe mới thành công.</a:t>
            </a:r>
          </a:p>
        </p:txBody>
      </p:sp>
      <p:cxnSp>
        <p:nvCxnSpPr>
          <p:cNvPr id="3" name="Straight Connector 2"/>
          <p:cNvCxnSpPr/>
          <p:nvPr/>
        </p:nvCxnSpPr>
        <p:spPr>
          <a:xfrm>
            <a:off x="4267200" y="4114800"/>
            <a:ext cx="1219200"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p:cTn id="7" dur="500" fill="hold"/>
                                        <p:tgtEl>
                                          <p:spTgt spid="9223"/>
                                        </p:tgtEl>
                                        <p:attrNameLst>
                                          <p:attrName>ppt_w</p:attrName>
                                        </p:attrNameLst>
                                      </p:cBhvr>
                                      <p:tavLst>
                                        <p:tav tm="0">
                                          <p:val>
                                            <p:fltVal val="0"/>
                                          </p:val>
                                        </p:tav>
                                        <p:tav tm="100000">
                                          <p:val>
                                            <p:strVal val="#ppt_w"/>
                                          </p:val>
                                        </p:tav>
                                      </p:tavLst>
                                    </p:anim>
                                    <p:anim calcmode="lin" valueType="num">
                                      <p:cBhvr>
                                        <p:cTn id="8" dur="500" fill="hold"/>
                                        <p:tgtEl>
                                          <p:spTgt spid="9223"/>
                                        </p:tgtEl>
                                        <p:attrNameLst>
                                          <p:attrName>ppt_h</p:attrName>
                                        </p:attrNameLst>
                                      </p:cBhvr>
                                      <p:tavLst>
                                        <p:tav tm="0">
                                          <p:val>
                                            <p:fltVal val="0"/>
                                          </p:val>
                                        </p:tav>
                                        <p:tav tm="100000">
                                          <p:val>
                                            <p:strVal val="#ppt_h"/>
                                          </p:val>
                                        </p:tav>
                                      </p:tavLst>
                                    </p:anim>
                                    <p:animEffect transition="in" filter="fade">
                                      <p:cBhvr>
                                        <p:cTn id="9" dur="500"/>
                                        <p:tgtEl>
                                          <p:spTgt spid="92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224"/>
                                        </p:tgtEl>
                                        <p:attrNameLst>
                                          <p:attrName>style.visibility</p:attrName>
                                        </p:attrNameLst>
                                      </p:cBhvr>
                                      <p:to>
                                        <p:strVal val="visible"/>
                                      </p:to>
                                    </p:set>
                                    <p:anim calcmode="lin" valueType="num">
                                      <p:cBhvr additive="base">
                                        <p:cTn id="14" dur="1000" fill="hold"/>
                                        <p:tgtEl>
                                          <p:spTgt spid="9224"/>
                                        </p:tgtEl>
                                        <p:attrNameLst>
                                          <p:attrName>ppt_x</p:attrName>
                                        </p:attrNameLst>
                                      </p:cBhvr>
                                      <p:tavLst>
                                        <p:tav tm="0">
                                          <p:val>
                                            <p:strVal val="0-#ppt_w/2"/>
                                          </p:val>
                                        </p:tav>
                                        <p:tav tm="100000">
                                          <p:val>
                                            <p:strVal val="#ppt_x"/>
                                          </p:val>
                                        </p:tav>
                                      </p:tavLst>
                                    </p:anim>
                                    <p:anim calcmode="lin" valueType="num">
                                      <p:cBhvr additive="base">
                                        <p:cTn id="15" dur="10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225"/>
                                        </p:tgtEl>
                                        <p:attrNameLst>
                                          <p:attrName>style.visibility</p:attrName>
                                        </p:attrNameLst>
                                      </p:cBhvr>
                                      <p:to>
                                        <p:strVal val="visible"/>
                                      </p:to>
                                    </p:set>
                                    <p:anim calcmode="lin" valueType="num">
                                      <p:cBhvr additive="base">
                                        <p:cTn id="20" dur="1000" fill="hold"/>
                                        <p:tgtEl>
                                          <p:spTgt spid="9225"/>
                                        </p:tgtEl>
                                        <p:attrNameLst>
                                          <p:attrName>ppt_x</p:attrName>
                                        </p:attrNameLst>
                                      </p:cBhvr>
                                      <p:tavLst>
                                        <p:tav tm="0">
                                          <p:val>
                                            <p:strVal val="0-#ppt_w/2"/>
                                          </p:val>
                                        </p:tav>
                                        <p:tav tm="100000">
                                          <p:val>
                                            <p:strVal val="#ppt_x"/>
                                          </p:val>
                                        </p:tav>
                                      </p:tavLst>
                                    </p:anim>
                                    <p:anim calcmode="lin" valueType="num">
                                      <p:cBhvr additive="base">
                                        <p:cTn id="21" dur="1000" fill="hold"/>
                                        <p:tgtEl>
                                          <p:spTgt spid="922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7255"/>
  <p:tag name="VIOLETTITLE" val="Tuần 29. Lời kêu gọi toàn dân tập thể dục"/>
  <p:tag name="VIOLETLESSON" val="81"/>
  <p:tag name="VIOLETCATID" val="8048911"/>
  <p:tag name="VIOLETSUBJECT" val="Tập đọc 3"/>
  <p:tag name="VIOLETSOURCE" val="nguyễn thị thúy"/>
  <p:tag name="VIOLETAUTHORID" val="9260605"/>
  <p:tag name="VIOLETAUTHORNAME" val="Nguyễn Thị Thúy"/>
  <p:tag name="VIOLETAUTHORAVATAR" val="no_avatarf.jpg"/>
  <p:tag name="VIOLETAUTHORADDRESS" val="Tiểu học Kim An - Hà Nội"/>
  <p:tag name="VIOLETDATE" val="2015-03-19 22:53:51"/>
  <p:tag name="VIOLETHIT" val="230"/>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3&quot;/&gt;&lt;/object&gt;&lt;object type=&quot;3&quot; unique_id=&quot;10005&quot;&gt;&lt;property id=&quot;20148&quot; value=&quot;5&quot;/&gt;&lt;property id=&quot;20300&quot; value=&quot;Slide 2&quot;/&gt;&lt;property id=&quot;20307&quot; value=&quot;278&quot;/&gt;&lt;/object&gt;&lt;object type=&quot;3&quot; unique_id=&quot;10006&quot;&gt;&lt;property id=&quot;20148&quot; value=&quot;5&quot;/&gt;&lt;property id=&quot;20300&quot; value=&quot;Slide 3&quot;/&gt;&lt;property id=&quot;20307&quot; value=&quot;276&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58&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62&quot;/&gt;&lt;/object&gt;&lt;object type=&quot;3&quot; unique_id=&quot;10013&quot;&gt;&lt;property id=&quot;20148&quot; value=&quot;5&quot;/&gt;&lt;property id=&quot;20300&quot; value=&quot;Slide 10&quot;/&gt;&lt;property id=&quot;20307&quot; value=&quot;263&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79&quot;/&gt;&lt;/object&gt;&lt;object type=&quot;3&quot; unique_id=&quot;10016&quot;&gt;&lt;property id=&quot;20148&quot; value=&quot;5&quot;/&gt;&lt;property id=&quot;20300&quot; value=&quot;Slide 13&quot;/&gt;&lt;property id=&quot;20307&quot; value=&quot;265&quot;/&gt;&lt;/object&gt;&lt;object type=&quot;3&quot; unique_id=&quot;10017&quot;&gt;&lt;property id=&quot;20148&quot; value=&quot;5&quot;/&gt;&lt;property id=&quot;20300&quot; value=&quot;Slide 14&quot;/&gt;&lt;property id=&quot;20307&quot; value=&quot;266&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quot;/&gt;&lt;property id=&quot;20307&quot; value=&quot;270&quot;/&gt;&lt;/object&gt;&lt;object type=&quot;3&quot; unique_id=&quot;10020&quot;&gt;&lt;property id=&quot;20148&quot; value=&quot;5&quot;/&gt;&lt;property id=&quot;20300&quot; value=&quot;Slide 17&quot;/&gt;&lt;property id=&quot;20307&quot; value=&quot;280&quot;/&gt;&lt;/object&gt;&lt;object type=&quot;3&quot; unique_id=&quot;10021&quot;&gt;&lt;property id=&quot;20148&quot; value=&quot;5&quot;/&gt;&lt;property id=&quot;20300&quot; value=&quot;Slide 18&quot;/&gt;&lt;property id=&quot;20307&quot; value=&quot;281&quot;/&gt;&lt;/object&gt;&lt;object type=&quot;3&quot; unique_id=&quot;10022&quot;&gt;&lt;property id=&quot;20148&quot; value=&quot;5&quot;/&gt;&lt;property id=&quot;20300&quot; value=&quot;Slide 19&quot;/&gt;&lt;property id=&quot;20307&quot; value=&quot;27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557</Words>
  <Application>Microsoft Office PowerPoint</Application>
  <PresentationFormat>On-screen Show (4:3)</PresentationFormat>
  <Paragraphs>74</Paragraphs>
  <Slides>19</Slides>
  <Notes>2</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AutoBVT</cp:lastModifiedBy>
  <cp:revision>45</cp:revision>
  <dcterms:created xsi:type="dcterms:W3CDTF">2005-12-31T17:04:33Z</dcterms:created>
  <dcterms:modified xsi:type="dcterms:W3CDTF">2016-03-28T05:45:00Z</dcterms:modified>
</cp:coreProperties>
</file>